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0" r:id="rId2"/>
    <p:sldId id="257" r:id="rId3"/>
    <p:sldId id="258" r:id="rId4"/>
    <p:sldId id="259" r:id="rId5"/>
    <p:sldId id="261" r:id="rId6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516624"/>
            <a:ext cx="7315200" cy="2595025"/>
          </a:xfrm>
        </p:spPr>
        <p:txBody>
          <a:bodyPr>
            <a:normAutofit/>
          </a:bodyPr>
          <a:lstStyle>
            <a:lvl1pPr>
              <a:defRPr sz="4800"/>
            </a:lvl1pPr>
          </a:lstStyle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5166530"/>
            <a:ext cx="7315200" cy="1144632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10E28-DA99-4559-BE83-6581547F7CAA}" type="datetimeFigureOut">
              <a:rPr lang="fr-FR" smtClean="0"/>
              <a:t>08/07/2022</a:t>
            </a:fld>
            <a:endParaRPr lang="fr-FR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D22EECA-357A-4415-A662-62698C569BC9}" type="slidenum">
              <a:rPr lang="fr-FR" smtClean="0"/>
              <a:t>‹N°›</a:t>
            </a:fld>
            <a:endParaRPr lang="fr-FR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10E28-DA99-4559-BE83-6581547F7CAA}" type="datetimeFigureOut">
              <a:rPr lang="fr-FR" smtClean="0"/>
              <a:t>08/07/2022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22EECA-357A-4415-A662-62698C569BC9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248400" y="1826709"/>
            <a:ext cx="1492499" cy="4484454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54524" y="1826709"/>
            <a:ext cx="5241476" cy="4484454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10E28-DA99-4559-BE83-6581547F7CAA}" type="datetimeFigureOut">
              <a:rPr lang="fr-FR" smtClean="0"/>
              <a:t>08/07/2022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22EECA-357A-4415-A662-62698C569BC9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10E28-DA99-4559-BE83-6581547F7CAA}" type="datetimeFigureOut">
              <a:rPr lang="fr-FR" smtClean="0"/>
              <a:t>08/07/2022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22EECA-357A-4415-A662-62698C569BC9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017572"/>
            <a:ext cx="7315200" cy="1293592"/>
          </a:xfrm>
        </p:spPr>
        <p:txBody>
          <a:bodyPr anchor="t"/>
          <a:lstStyle>
            <a:lvl1pPr algn="l">
              <a:defRPr sz="4000" b="0" cap="none"/>
            </a:lvl1pPr>
          </a:lstStyle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3865097"/>
            <a:ext cx="7315200" cy="109843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10E28-DA99-4559-BE83-6581547F7CAA}" type="datetimeFigureOut">
              <a:rPr lang="fr-FR" smtClean="0"/>
              <a:t>08/07/2022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22EECA-357A-4415-A662-62698C569BC9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10E28-DA99-4559-BE83-6581547F7CAA}" type="datetimeFigureOut">
              <a:rPr lang="fr-FR" smtClean="0"/>
              <a:t>08/07/2022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22EECA-357A-4415-A662-62698C569BC9}" type="slidenum">
              <a:rPr lang="fr-FR" smtClean="0"/>
              <a:t>‹N°›</a:t>
            </a:fld>
            <a:endParaRPr lang="fr-FR"/>
          </a:p>
        </p:txBody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914400" y="1544715"/>
            <a:ext cx="7315200" cy="1154097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914400" y="2743200"/>
            <a:ext cx="3566160" cy="3593592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81728" y="2743200"/>
            <a:ext cx="3566160" cy="3595687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6348" y="2743200"/>
            <a:ext cx="3364992" cy="621792"/>
          </a:xfrm>
        </p:spPr>
        <p:txBody>
          <a:bodyPr anchor="b">
            <a:noAutofit/>
          </a:bodyPr>
          <a:lstStyle>
            <a:lvl1pPr marL="0" indent="0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85144" y="2743200"/>
            <a:ext cx="3362062" cy="621792"/>
          </a:xfrm>
        </p:spPr>
        <p:txBody>
          <a:bodyPr anchor="b">
            <a:noAutofit/>
          </a:bodyPr>
          <a:lstStyle>
            <a:lvl1pPr marL="0" indent="0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10E28-DA99-4559-BE83-6581547F7CAA}" type="datetimeFigureOut">
              <a:rPr lang="fr-FR" smtClean="0"/>
              <a:t>08/07/2022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22EECA-357A-4415-A662-62698C569BC9}" type="slidenum">
              <a:rPr lang="fr-FR" smtClean="0"/>
              <a:t>‹N°›</a:t>
            </a:fld>
            <a:endParaRPr lang="fr-FR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914400" y="1544715"/>
            <a:ext cx="7315200" cy="1154097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914400" y="3383280"/>
            <a:ext cx="3566160" cy="2953512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81727" y="3383280"/>
            <a:ext cx="3566160" cy="2953512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10E28-DA99-4559-BE83-6581547F7CAA}" type="datetimeFigureOut">
              <a:rPr lang="fr-FR" smtClean="0"/>
              <a:t>08/07/2022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22EECA-357A-4415-A662-62698C569BC9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10E28-DA99-4559-BE83-6581547F7CAA}" type="datetimeFigureOut">
              <a:rPr lang="fr-FR" smtClean="0"/>
              <a:t>08/07/2022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22EECA-357A-4415-A662-62698C569BC9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825362"/>
            <a:ext cx="2950936" cy="2173015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21752" y="1826709"/>
            <a:ext cx="4207848" cy="4476614"/>
          </a:xfrm>
        </p:spPr>
        <p:txBody>
          <a:bodyPr anchor="ctr"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4061095"/>
            <a:ext cx="2950936" cy="22453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10E28-DA99-4559-BE83-6581547F7CAA}" type="datetimeFigureOut">
              <a:rPr lang="fr-FR" smtClean="0"/>
              <a:t>08/07/2022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22EECA-357A-4415-A662-62698C569BC9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828800"/>
            <a:ext cx="2953512" cy="2176272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191000" y="2286000"/>
            <a:ext cx="4038600" cy="3352800"/>
          </a:xfrm>
          <a:solidFill>
            <a:schemeClr val="accent2"/>
          </a:solidFill>
          <a:ln w="12700">
            <a:noFill/>
          </a:ln>
          <a:effectLst>
            <a:reflection blurRad="12700" stA="30000" endPos="30000" dist="31750" dir="5400000" sy="-100000" algn="bl" rotWithShape="0"/>
          </a:effectLst>
          <a:scene3d>
            <a:camera prst="perspectiveRight" fov="2700000">
              <a:rot lat="240000" lon="900000" rev="0"/>
            </a:camera>
            <a:lightRig rig="threePt" dir="t">
              <a:rot lat="0" lon="0" rev="2700000"/>
            </a:lightRig>
          </a:scene3d>
          <a:sp3d/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4059936"/>
            <a:ext cx="2953512" cy="224942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10E28-DA99-4559-BE83-6581547F7CAA}" type="datetimeFigureOut">
              <a:rPr lang="fr-FR" smtClean="0"/>
              <a:t>08/07/2022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22EECA-357A-4415-A662-62698C569BC9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8435268" y="573807"/>
            <a:ext cx="86236" cy="57231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8569419" y="573807"/>
            <a:ext cx="576072" cy="57231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4400" y="1544715"/>
            <a:ext cx="7315200" cy="115409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2769833"/>
            <a:ext cx="7315200" cy="353952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07690" y="548797"/>
            <a:ext cx="1189132" cy="29791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alpha val="50000"/>
                  </a:schemeClr>
                </a:solidFill>
              </a:defRPr>
            </a:lvl1pPr>
          </a:lstStyle>
          <a:p>
            <a:fld id="{D2C10E28-DA99-4559-BE83-6581547F7CAA}" type="datetimeFigureOut">
              <a:rPr lang="fr-FR" smtClean="0"/>
              <a:t>08/07/2022</a:t>
            </a:fld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314415" y="548797"/>
            <a:ext cx="941203" cy="30175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8D22EECA-357A-4415-A662-62698C569BC9}" type="slidenum">
              <a:rPr lang="fr-FR" smtClean="0"/>
              <a:t>‹N°›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08688" y="855956"/>
            <a:ext cx="2246489" cy="301227"/>
          </a:xfrm>
          <a:prstGeom prst="rect">
            <a:avLst/>
          </a:prstGeom>
        </p:spPr>
        <p:txBody>
          <a:bodyPr vert="horz" lIns="91440" tIns="0" rIns="91440" bIns="45720" rtlCol="0" anchor="t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fr-FR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292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1430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6002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8288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365104"/>
            <a:ext cx="7772400" cy="1403871"/>
          </a:xfrm>
        </p:spPr>
        <p:txBody>
          <a:bodyPr>
            <a:normAutofit fontScale="90000"/>
          </a:bodyPr>
          <a:lstStyle/>
          <a:p>
            <a:r>
              <a:rPr lang="fr-F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DEFINITION DE LA GESTION DE CLASSE EFFICACE</a:t>
            </a:r>
            <a:r>
              <a:rPr lang="fr-FR" dirty="0" smtClean="0"/>
              <a:t/>
            </a:r>
            <a:br>
              <a:rPr lang="fr-FR" dirty="0" smtClean="0"/>
            </a:b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4428967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Définition selon Nault &amp; </a:t>
            </a:r>
            <a:r>
              <a:rPr lang="fr-FR" dirty="0" err="1" smtClean="0"/>
              <a:t>Fijalkow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fr-FR" sz="2800" dirty="0"/>
              <a:t>Mise en </a:t>
            </a:r>
            <a:r>
              <a:rPr lang="fr-FR" sz="2800" dirty="0" smtClean="0"/>
              <a:t>œuvre </a:t>
            </a:r>
            <a:r>
              <a:rPr lang="fr-FR" sz="2800" dirty="0"/>
              <a:t>efficace d’un « ensemble des actes réfléchis, séquentiels et simultanés qu’effectuent les enseignants pour établir et maintenir un </a:t>
            </a:r>
            <a:r>
              <a:rPr lang="fr-FR" sz="2800" b="1" i="1" dirty="0"/>
              <a:t>bon climat de travail</a:t>
            </a:r>
            <a:r>
              <a:rPr lang="fr-FR" sz="2800" i="1" dirty="0"/>
              <a:t> </a:t>
            </a:r>
            <a:r>
              <a:rPr lang="fr-FR" sz="2800" dirty="0"/>
              <a:t>et un </a:t>
            </a:r>
            <a:r>
              <a:rPr lang="fr-FR" sz="2800" b="1" i="1" dirty="0"/>
              <a:t>environnement favorable </a:t>
            </a:r>
            <a:r>
              <a:rPr lang="fr-FR" sz="2800" dirty="0"/>
              <a:t>à l’apprentissage </a:t>
            </a:r>
            <a:endParaRPr lang="fr-FR" sz="2800" dirty="0" smtClean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8351364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r-FR" sz="2800" dirty="0" smtClean="0"/>
              <a:t>Le concept de gestion de classe renvoie désormais à tout ce qui préside à la planification et à l’organisation des situations d’enseignement/apprentissage</a:t>
            </a:r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2592634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IMPORTANCE DE LA GESTION DE CLASSE EFFICACE</a:t>
            </a:r>
            <a:r>
              <a:rPr lang="fr-FR" dirty="0" smtClean="0"/>
              <a:t/>
            </a:r>
            <a:br>
              <a:rPr lang="fr-FR" dirty="0" smtClean="0"/>
            </a:b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1130547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914400" y="1484785"/>
            <a:ext cx="7315200" cy="4824576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fr-FR" sz="2800" dirty="0"/>
              <a:t>Une gestion de classe efficace favorise les impacts des expériences d’apprentissage des élèves grâce à la maîtrise des différents éléments de la gestion de classe et à la gestion du </a:t>
            </a:r>
            <a:r>
              <a:rPr lang="fr-FR" sz="2800" dirty="0" smtClean="0"/>
              <a:t>temps.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fr-FR" sz="2800" dirty="0" smtClean="0"/>
              <a:t>Elle </a:t>
            </a:r>
            <a:r>
              <a:rPr lang="fr-FR" sz="2800" dirty="0"/>
              <a:t>crée aussi un environnement sécurisant et une bonne ambiance de travail pour les élèves </a:t>
            </a:r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3328847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erspective">
  <a:themeElements>
    <a:clrScheme name="Perspective">
      <a:dk1>
        <a:sysClr val="windowText" lastClr="000000"/>
      </a:dk1>
      <a:lt1>
        <a:sysClr val="window" lastClr="FFFFFF"/>
      </a:lt1>
      <a:dk2>
        <a:srgbClr val="283138"/>
      </a:dk2>
      <a:lt2>
        <a:srgbClr val="FF8600"/>
      </a:lt2>
      <a:accent1>
        <a:srgbClr val="838D9B"/>
      </a:accent1>
      <a:accent2>
        <a:srgbClr val="D2610C"/>
      </a:accent2>
      <a:accent3>
        <a:srgbClr val="80716A"/>
      </a:accent3>
      <a:accent4>
        <a:srgbClr val="94147C"/>
      </a:accent4>
      <a:accent5>
        <a:srgbClr val="5D5AD2"/>
      </a:accent5>
      <a:accent6>
        <a:srgbClr val="6F6C7D"/>
      </a:accent6>
      <a:hlink>
        <a:srgbClr val="6187E3"/>
      </a:hlink>
      <a:folHlink>
        <a:srgbClr val="7B8EB8"/>
      </a:folHlink>
    </a:clrScheme>
    <a:fontScheme name="Office Classique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erspectiv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alpha val="100000"/>
                <a:satMod val="160000"/>
                <a:lumMod val="105000"/>
              </a:schemeClr>
            </a:gs>
            <a:gs pos="41000">
              <a:schemeClr val="phClr">
                <a:tint val="57000"/>
                <a:satMod val="180000"/>
                <a:lumMod val="99000"/>
              </a:schemeClr>
            </a:gs>
            <a:gs pos="100000">
              <a:schemeClr val="phClr">
                <a:tint val="80000"/>
                <a:satMod val="200000"/>
                <a:lumMod val="104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6000"/>
                <a:satMod val="130000"/>
                <a:lumMod val="114000"/>
              </a:schemeClr>
            </a:gs>
            <a:gs pos="60000">
              <a:schemeClr val="phClr">
                <a:tint val="100000"/>
                <a:satMod val="106000"/>
                <a:lumMod val="110000"/>
              </a:schemeClr>
            </a:gs>
            <a:gs pos="100000">
              <a:schemeClr val="phClr"/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47625" dist="38100" dir="5400000" sy="98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woPt" dir="br">
              <a:rot lat="0" lon="0" rev="8700000"/>
            </a:lightRig>
          </a:scene3d>
          <a:sp3d prstMaterial="matte">
            <a:bevelT w="25400" h="53975"/>
          </a:sp3d>
        </a:effectStyle>
        <a:effectStyle>
          <a:effectLst>
            <a:reflection blurRad="12700" stA="24000" endPos="28000" dist="50800" dir="5400000" sy="-100000" rotWithShape="0"/>
          </a:effectLst>
          <a:scene3d>
            <a:camera prst="orthographicFront">
              <a:rot lat="0" lon="0" rev="0"/>
            </a:camera>
            <a:lightRig rig="threePt" dir="t">
              <a:rot lat="0" lon="0" rev="4800000"/>
            </a:lightRig>
          </a:scene3d>
          <a:sp3d>
            <a:bevelT w="69850" h="3175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80000"/>
                <a:satMod val="100000"/>
                <a:lumMod val="100000"/>
              </a:schemeClr>
            </a:gs>
            <a:gs pos="65000">
              <a:schemeClr val="phClr">
                <a:tint val="100000"/>
                <a:shade val="95000"/>
                <a:satMod val="100000"/>
                <a:lumMod val="100000"/>
              </a:schemeClr>
            </a:gs>
            <a:gs pos="100000">
              <a:schemeClr val="phClr">
                <a:tint val="88000"/>
                <a:shade val="100000"/>
                <a:satMod val="400000"/>
                <a:lumMod val="1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  <a:satMod val="90000"/>
              </a:schemeClr>
              <a:schemeClr val="phClr">
                <a:shade val="92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Perspective</Template>
  <TotalTime>120</TotalTime>
  <Words>120</Words>
  <Application>Microsoft Office PowerPoint</Application>
  <PresentationFormat>Affichage à l'écran (4:3)</PresentationFormat>
  <Paragraphs>7</Paragraphs>
  <Slides>5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5</vt:i4>
      </vt:variant>
    </vt:vector>
  </HeadingPairs>
  <TitlesOfParts>
    <vt:vector size="6" baseType="lpstr">
      <vt:lpstr>Perspective</vt:lpstr>
      <vt:lpstr>DEFINITION DE LA GESTION DE CLASSE EFFICACE </vt:lpstr>
      <vt:lpstr>Définition selon Nault &amp; Fijalkow</vt:lpstr>
      <vt:lpstr>Présentation PowerPoint</vt:lpstr>
      <vt:lpstr>IMPORTANCE DE LA GESTION DE CLASSE EFFICACE </vt:lpstr>
      <vt:lpstr>Présentation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DEFINITION DE LA GESTION DE CLASSE EFFICACE</dc:title>
  <dc:creator>Windows User</dc:creator>
  <cp:lastModifiedBy>Windows User</cp:lastModifiedBy>
  <cp:revision>11</cp:revision>
  <dcterms:created xsi:type="dcterms:W3CDTF">2022-06-13T11:22:38Z</dcterms:created>
  <dcterms:modified xsi:type="dcterms:W3CDTF">2022-07-08T12:41:03Z</dcterms:modified>
</cp:coreProperties>
</file>