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EEFD8-92F3-439E-AAE7-97AB275E8803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D97E2-75FF-449D-B226-381FDEA81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D97E2-75FF-449D-B226-381FDEA81FA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073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D97E2-75FF-449D-B226-381FDEA81FA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87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2EC78C-2B69-422E-8120-222974DD39C4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1AAD4B4-3C13-45E1-8E45-B174061FF30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332656"/>
            <a:ext cx="8183880" cy="5472608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COMMENT FAIRE POUR GERER EFFICACEMENT UNE CLASSE?</a:t>
            </a:r>
            <a:endParaRPr lang="fr-FR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51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3: Motiver les élèves aux tâches et à l’apprentissage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S’amuser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</a:t>
            </a:r>
            <a:r>
              <a:rPr lang="fr-FR" dirty="0"/>
              <a:t>Apporter un sentiment de plaisir en classe en ajoutant des petites blagues ou même des activités ludiques dans les séances d’apprentissage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791580" y="2652401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18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3: Motiver les élèves aux tâches et à l’apprentissage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(5)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88843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Etablir des routines </a:t>
            </a:r>
          </a:p>
          <a:p>
            <a:pPr marL="0" indent="0">
              <a:buNone/>
            </a:pPr>
            <a:r>
              <a:rPr lang="fr-FR" dirty="0" smtClean="0"/>
              <a:t>       </a:t>
            </a:r>
            <a:r>
              <a:rPr lang="fr-FR" dirty="0"/>
              <a:t>Mettre en place des routines pour rassurer les élèves (ils savent ce qui les attend) et mieux gérer le temps (les élèves augmentent en </a:t>
            </a:r>
            <a:r>
              <a:rPr lang="fr-FR" dirty="0" smtClean="0"/>
              <a:t>autonomie)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Ex</a:t>
            </a:r>
            <a:r>
              <a:rPr lang="fr-FR" dirty="0" smtClean="0"/>
              <a:t>: routine </a:t>
            </a:r>
            <a:r>
              <a:rPr lang="fr-FR" dirty="0"/>
              <a:t>pour la présentation d’un problème, l’utilisation et le rangement des matériels, les transitions, les fins de journée, etc.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630021" y="256490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6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TROIS PRINCIPALES COMPOSANTES DE LA GESTION DE CLASSE EFFICACE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1- Structurer les activités des apprentissages</a:t>
            </a:r>
          </a:p>
          <a:p>
            <a:pPr marL="0" indent="0">
              <a:buNone/>
            </a:pPr>
            <a:r>
              <a:rPr lang="fr-FR" dirty="0" smtClean="0"/>
              <a:t>2- Etablir ensemble les règles de classe</a:t>
            </a:r>
          </a:p>
          <a:p>
            <a:pPr marL="0" indent="0">
              <a:buNone/>
            </a:pPr>
            <a:r>
              <a:rPr lang="fr-FR" dirty="0" smtClean="0"/>
              <a:t>3- </a:t>
            </a:r>
            <a:r>
              <a:rPr lang="fr-FR" dirty="0"/>
              <a:t>Motiver les élèves aux tâches et à l’apprentissage </a:t>
            </a:r>
          </a:p>
        </p:txBody>
      </p:sp>
    </p:spTree>
    <p:extLst>
      <p:ext uri="{BB962C8B-B14F-4D97-AF65-F5344CB8AC3E}">
        <p14:creationId xmlns:p14="http://schemas.microsoft.com/office/powerpoint/2010/main" val="117272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1: Structurer les activités des apprentissages (1)</a:t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Afin de bien structurer les activités des apprentissages, il faut: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Respecter les fiches de répartition annuelle et fiches de répartition mensuelles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Planifier les séances / séquences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Préparer et organiser chaque séance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937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1: Structurer les activités des apprentissages (2)</a:t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Animer la séance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Evaluer </a:t>
            </a:r>
            <a:r>
              <a:rPr lang="fr-FR" dirty="0"/>
              <a:t>l’atteinte des </a:t>
            </a:r>
            <a:r>
              <a:rPr lang="fr-FR" dirty="0" smtClean="0"/>
              <a:t>objectifs, 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Remédier </a:t>
            </a:r>
            <a:r>
              <a:rPr lang="fr-FR" dirty="0"/>
              <a:t>et accompagner les élèves </a:t>
            </a:r>
            <a:r>
              <a:rPr lang="fr-FR" dirty="0" smtClean="0"/>
              <a:t>dans leur apprentissage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04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2: Etablir ensemble les règles de classe (1)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2132856"/>
            <a:ext cx="8183880" cy="38164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/>
              <a:t>Les règles de classe doivent être établies de manière </a:t>
            </a:r>
            <a:r>
              <a:rPr lang="fr-FR" b="1" dirty="0" smtClean="0"/>
              <a:t>participative</a:t>
            </a:r>
            <a:r>
              <a:rPr lang="fr-FR" dirty="0" smtClean="0"/>
              <a:t> avec les élèves: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Identifier ensemble les règles de vie en </a:t>
            </a:r>
            <a:r>
              <a:rPr lang="fr-FR" dirty="0" smtClean="0"/>
              <a:t>classe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Demander aux élèves de préparer des affiches sur les règles de vie de la </a:t>
            </a:r>
            <a:r>
              <a:rPr lang="fr-FR" dirty="0" smtClean="0"/>
              <a:t>classe  </a:t>
            </a: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Les afficher sur les murs, de manière visible et </a:t>
            </a:r>
            <a:r>
              <a:rPr lang="fr-FR" dirty="0" smtClean="0"/>
              <a:t>compréhensible (</a:t>
            </a:r>
            <a:r>
              <a:rPr lang="fr-FR" i="1" dirty="0" smtClean="0">
                <a:solidFill>
                  <a:schemeClr val="accent2">
                    <a:lumMod val="50000"/>
                  </a:schemeClr>
                </a:solidFill>
              </a:rPr>
              <a:t>pour </a:t>
            </a:r>
            <a:r>
              <a:rPr lang="fr-FR" i="1" dirty="0">
                <a:solidFill>
                  <a:schemeClr val="accent2">
                    <a:lumMod val="50000"/>
                  </a:schemeClr>
                </a:solidFill>
              </a:rPr>
              <a:t>les petites classes, utiliser des dessins qui rappellent les </a:t>
            </a:r>
            <a:r>
              <a:rPr lang="fr-FR" i="1" dirty="0" smtClean="0">
                <a:solidFill>
                  <a:schemeClr val="accent2">
                    <a:lumMod val="50000"/>
                  </a:schemeClr>
                </a:solidFill>
              </a:rPr>
              <a:t>règles</a:t>
            </a:r>
            <a:r>
              <a:rPr lang="fr-FR" dirty="0" smtClean="0"/>
              <a:t>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5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r-FR" dirty="0"/>
              <a:t>Composante 2: Etablir ensemble les règles de classe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060848"/>
            <a:ext cx="8183880" cy="38884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Appliquer </a:t>
            </a:r>
            <a:r>
              <a:rPr lang="fr-FR" dirty="0"/>
              <a:t>les règles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Répartir les tâches, </a:t>
            </a:r>
            <a:r>
              <a:rPr lang="fr-FR" dirty="0"/>
              <a:t>et </a:t>
            </a: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Responsabiliser </a:t>
            </a:r>
            <a:r>
              <a:rPr lang="fr-FR" dirty="0"/>
              <a:t>les élèves 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812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Composante 3: </a:t>
            </a:r>
            <a:r>
              <a:rPr lang="fr-FR" dirty="0"/>
              <a:t>Motiver les élèves aux tâches et à </a:t>
            </a:r>
            <a:r>
              <a:rPr lang="fr-FR" dirty="0" smtClean="0"/>
              <a:t>l’apprentissage (1)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Créer un lien positif avec eux </a:t>
            </a:r>
          </a:p>
          <a:p>
            <a:pPr marL="0" indent="0">
              <a:buNone/>
            </a:pPr>
            <a:r>
              <a:rPr lang="fr-FR" dirty="0" smtClean="0"/>
              <a:t>     Démontrer </a:t>
            </a:r>
            <a:r>
              <a:rPr lang="fr-FR" dirty="0"/>
              <a:t>aux élèves qu’ils sont importants et respectés, dès leur entrée en </a:t>
            </a:r>
            <a:r>
              <a:rPr lang="fr-FR" dirty="0" smtClean="0"/>
              <a:t>classe</a:t>
            </a:r>
            <a:r>
              <a:rPr lang="fr-FR" dirty="0" smtClean="0">
                <a:latin typeface="Calibri"/>
                <a:cs typeface="Calibri"/>
              </a:rPr>
              <a:t> </a:t>
            </a:r>
          </a:p>
          <a:p>
            <a:pPr marL="0" indent="0">
              <a:buNone/>
            </a:pPr>
            <a:r>
              <a:rPr lang="fr-FR" dirty="0" smtClean="0">
                <a:latin typeface="Calibri"/>
                <a:cs typeface="Calibri"/>
              </a:rPr>
              <a:t>«U</a:t>
            </a:r>
            <a:r>
              <a:rPr lang="fr-FR" dirty="0" smtClean="0"/>
              <a:t>n </a:t>
            </a:r>
            <a:r>
              <a:rPr lang="fr-FR" dirty="0"/>
              <a:t>élève qui se sent accueilli, écouté et respecté sera plus motivé à apprendre et à respecter les règles de </a:t>
            </a:r>
            <a:r>
              <a:rPr lang="fr-FR" dirty="0" smtClean="0"/>
              <a:t>vie » </a:t>
            </a: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765831" y="2852936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4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3: Motiver les élèves aux tâches et à l’apprentissage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Occuper l’espace</a:t>
            </a:r>
          </a:p>
          <a:p>
            <a:pPr marL="0" indent="0">
              <a:buNone/>
            </a:pPr>
            <a:r>
              <a:rPr lang="fr-FR" dirty="0" smtClean="0"/>
              <a:t>     Garder </a:t>
            </a:r>
            <a:r>
              <a:rPr lang="fr-FR" dirty="0"/>
              <a:t>les élèves en alerte en circulant entre les tables, pour voir s’ils sont à la tâche, pour contrôler sans en avoir l’air les plus bavards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«</a:t>
            </a:r>
            <a:r>
              <a:rPr lang="fr-FR" smtClean="0"/>
              <a:t> Si un </a:t>
            </a:r>
            <a:r>
              <a:rPr lang="fr-FR" dirty="0"/>
              <a:t>élève dérange, s’approcher de sa table pour poursuivre la leçon suffira souvent pour qu’il </a:t>
            </a:r>
            <a:r>
              <a:rPr lang="fr-FR" dirty="0" smtClean="0"/>
              <a:t>s’arrête »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779596" y="2774179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1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Composante 3: Motiver les élèves aux tâches et à l’apprentissage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Célébrer le bon travail</a:t>
            </a:r>
          </a:p>
          <a:p>
            <a:pPr marL="0" indent="0">
              <a:buNone/>
            </a:pPr>
            <a:r>
              <a:rPr lang="fr-FR" dirty="0" smtClean="0"/>
              <a:t>       Montrer </a:t>
            </a:r>
            <a:r>
              <a:rPr lang="fr-FR" dirty="0"/>
              <a:t>aux élèves que le travail qu’ils font est apprécié en les félicitant et en célébrant les réussites </a:t>
            </a: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Ex</a:t>
            </a:r>
            <a:r>
              <a:rPr lang="fr-FR" dirty="0" smtClean="0"/>
              <a:t>: </a:t>
            </a:r>
            <a:r>
              <a:rPr lang="fr-FR" dirty="0"/>
              <a:t>une fois par semaine, choisir un élève ou un groupe d’élèves qui a particulièrement bien travaillé et le(s) nommer « élève(s) de la semaine »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618991" y="2996952"/>
            <a:ext cx="504056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9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194</TotalTime>
  <Words>479</Words>
  <Application>Microsoft Office PowerPoint</Application>
  <PresentationFormat>Affichage à l'écran (4:3)</PresentationFormat>
  <Paragraphs>49</Paragraphs>
  <Slides>11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Aspect</vt:lpstr>
      <vt:lpstr>COMMENT FAIRE POUR GERER EFFICACEMENT UNE CLASSE?</vt:lpstr>
      <vt:lpstr>LES TROIS PRINCIPALES COMPOSANTES DE LA GESTION DE CLASSE EFFICACE</vt:lpstr>
      <vt:lpstr>Composante 1: Structurer les activités des apprentissages (1)  </vt:lpstr>
      <vt:lpstr>Composante 1: Structurer les activités des apprentissages (2) </vt:lpstr>
      <vt:lpstr>Composante 2: Etablir ensemble les règles de classe (1)</vt:lpstr>
      <vt:lpstr>Composante 2: Etablir ensemble les règles de classe (2)</vt:lpstr>
      <vt:lpstr>     Composante 3: Motiver les élèves aux tâches et à l’apprentissage (1) </vt:lpstr>
      <vt:lpstr>Composante 3: Motiver les élèves aux tâches et à l’apprentissage (2) </vt:lpstr>
      <vt:lpstr>Composante 3: Motiver les élèves aux tâches et à l’apprentissage (3) </vt:lpstr>
      <vt:lpstr>Composante 3: Motiver les élèves aux tâches et à l’apprentissage (4) </vt:lpstr>
      <vt:lpstr>Composante 3: Motiver les élèves aux tâches et à l’apprentissage (5)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Windows User</dc:creator>
  <cp:lastModifiedBy>Windows User</cp:lastModifiedBy>
  <cp:revision>21</cp:revision>
  <dcterms:created xsi:type="dcterms:W3CDTF">2022-06-13T12:04:29Z</dcterms:created>
  <dcterms:modified xsi:type="dcterms:W3CDTF">2022-07-08T12:48:45Z</dcterms:modified>
</cp:coreProperties>
</file>