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61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B684-804C-4204-A21A-B8D5A6D89FD1}" type="datetimeFigureOut">
              <a:rPr lang="fr-FR" smtClean="0"/>
              <a:t>11/09/2022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4ADB4-AF57-43D3-A615-D315F7FEEF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B684-804C-4204-A21A-B8D5A6D89FD1}" type="datetimeFigureOut">
              <a:rPr lang="fr-FR" smtClean="0"/>
              <a:t>11/09/2022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4ADB4-AF57-43D3-A615-D315F7FEEF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B684-804C-4204-A21A-B8D5A6D89FD1}" type="datetimeFigureOut">
              <a:rPr lang="fr-FR" smtClean="0"/>
              <a:t>11/09/2022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4ADB4-AF57-43D3-A615-D315F7FEEF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B684-804C-4204-A21A-B8D5A6D89FD1}" type="datetimeFigureOut">
              <a:rPr lang="fr-FR" smtClean="0"/>
              <a:t>11/09/2022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4ADB4-AF57-43D3-A615-D315F7FEEF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B684-804C-4204-A21A-B8D5A6D89FD1}" type="datetimeFigureOut">
              <a:rPr lang="fr-FR" smtClean="0"/>
              <a:t>11/09/2022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4ADB4-AF57-43D3-A615-D315F7FEEF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B684-804C-4204-A21A-B8D5A6D89FD1}" type="datetimeFigureOut">
              <a:rPr lang="fr-FR" smtClean="0"/>
              <a:t>11/09/2022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4ADB4-AF57-43D3-A615-D315F7FEEFB8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B684-804C-4204-A21A-B8D5A6D89FD1}" type="datetimeFigureOut">
              <a:rPr lang="fr-FR" smtClean="0"/>
              <a:t>11/09/2022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4ADB4-AF57-43D3-A615-D315F7FEEF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B684-804C-4204-A21A-B8D5A6D89FD1}" type="datetimeFigureOut">
              <a:rPr lang="fr-FR" smtClean="0"/>
              <a:t>11/09/2022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4ADB4-AF57-43D3-A615-D315F7FEEF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B684-804C-4204-A21A-B8D5A6D89FD1}" type="datetimeFigureOut">
              <a:rPr lang="fr-FR" smtClean="0"/>
              <a:t>11/09/2022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4ADB4-AF57-43D3-A615-D315F7FEEF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B684-804C-4204-A21A-B8D5A6D89FD1}" type="datetimeFigureOut">
              <a:rPr lang="fr-FR" smtClean="0"/>
              <a:t>11/09/2022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C4ADB4-AF57-43D3-A615-D315F7FEEF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6B684-804C-4204-A21A-B8D5A6D89FD1}" type="datetimeFigureOut">
              <a:rPr lang="fr-FR" smtClean="0"/>
              <a:t>11/09/2022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4ADB4-AF57-43D3-A615-D315F7FEEFB8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C66B684-804C-4204-A21A-B8D5A6D89FD1}" type="datetimeFigureOut">
              <a:rPr lang="fr-FR" smtClean="0"/>
              <a:t>11/09/2022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FC4ADB4-AF57-43D3-A615-D315F7FEEFB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44644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THÉMATIQUE </a:t>
            </a:r>
            <a:r>
              <a:rPr lang="fr-FR" dirty="0" smtClean="0">
                <a:solidFill>
                  <a:schemeClr val="tx2"/>
                </a:solidFill>
              </a:rPr>
              <a:t>II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 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La déontologie et l'éthique d'un directeur d'école envers les différents groupes</a:t>
            </a:r>
          </a:p>
        </p:txBody>
      </p:sp>
    </p:spTree>
    <p:extLst>
      <p:ext uri="{BB962C8B-B14F-4D97-AF65-F5344CB8AC3E}">
        <p14:creationId xmlns:p14="http://schemas.microsoft.com/office/powerpoint/2010/main" val="416894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II.3.1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devoirs et obligations d'un directeur envers les parents</a:t>
            </a:r>
            <a:r>
              <a:rPr lang="fr-FR" b="1" cap="none" dirty="0" smtClean="0"/>
              <a:t/>
            </a:r>
            <a:br>
              <a:rPr lang="fr-FR" b="1" cap="none" dirty="0" smtClean="0"/>
            </a:br>
            <a:endParaRPr lang="fr-FR" b="1" cap="non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Développer </a:t>
            </a: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relation avec les parents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Collaborer aux différents projets d'école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Organiser une école des parents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Informer</a:t>
            </a:r>
          </a:p>
        </p:txBody>
      </p:sp>
    </p:spTree>
    <p:extLst>
      <p:ext uri="{BB962C8B-B14F-4D97-AF65-F5344CB8AC3E}">
        <p14:creationId xmlns:p14="http://schemas.microsoft.com/office/powerpoint/2010/main" val="401594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520940" cy="1124704"/>
          </a:xfrm>
        </p:spPr>
        <p:txBody>
          <a:bodyPr/>
          <a:lstStyle/>
          <a:p>
            <a: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II.3.2</a:t>
            </a:r>
            <a:r>
              <a:rPr lang="fr-F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Comportements d'un directeur envers les parents</a:t>
            </a:r>
            <a:br>
              <a:rPr lang="fr-F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22960" y="2348880"/>
            <a:ext cx="7520940" cy="3816424"/>
          </a:xfrm>
        </p:spPr>
        <p:txBody>
          <a:bodyPr>
            <a:no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Être persuasif et convaincant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être poli, discret, patient et souple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être attentif aux propositions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avoir le sens du civisme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avoir l'esprit d'équipe 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10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1916832"/>
            <a:ext cx="7520940" cy="1800200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II.4 </a:t>
            </a:r>
            <a:r>
              <a:rPr lang="fr-FR" b="1" cap="none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déontologie et l'éthique d'un directeur d'école envers le personnel et les collègues</a:t>
            </a: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6492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/>
          </a:bodyPr>
          <a:lstStyle/>
          <a:p>
            <a:r>
              <a:rPr lang="fr-FR" cap="none" dirty="0" smtClean="0"/>
              <a:t> </a:t>
            </a:r>
            <a: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II.4.1 Les devoirs et obligations d'un directeur d'école envers le personnel et les collègues</a:t>
            </a:r>
            <a:b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4320480"/>
          </a:xfrm>
        </p:spPr>
        <p:txBody>
          <a:bodyPr>
            <a:no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Offrir </a:t>
            </a: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service de qualité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créer un climat favorable dans l'école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superviser et encadrer le personnel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s'entraider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faire valoir la discussion et les échanges d'idées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préserver la crédibilité et la réputation des collègues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respecter la confidentialité.</a:t>
            </a:r>
          </a:p>
        </p:txBody>
      </p:sp>
    </p:spTree>
    <p:extLst>
      <p:ext uri="{BB962C8B-B14F-4D97-AF65-F5344CB8AC3E}">
        <p14:creationId xmlns:p14="http://schemas.microsoft.com/office/powerpoint/2010/main" val="414645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800200"/>
          </a:xfrm>
        </p:spPr>
        <p:txBody>
          <a:bodyPr>
            <a:normAutofit/>
          </a:bodyPr>
          <a:lstStyle/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II.4.2 </a:t>
            </a:r>
            <a: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comportements d'un directeur d'école envers le personnel et les collègues</a:t>
            </a:r>
            <a:b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608512"/>
          </a:xfrm>
        </p:spPr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Être </a:t>
            </a: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digne et respectueux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correct dans son langage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ouvert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à l'écoute et impartial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digne et respectueux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strict face au respect de la discipline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modèle.</a:t>
            </a:r>
          </a:p>
        </p:txBody>
      </p:sp>
    </p:spTree>
    <p:extLst>
      <p:ext uri="{BB962C8B-B14F-4D97-AF65-F5344CB8AC3E}">
        <p14:creationId xmlns:p14="http://schemas.microsoft.com/office/powerpoint/2010/main" val="251007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2276872"/>
            <a:ext cx="7520940" cy="1728192"/>
          </a:xfrm>
        </p:spPr>
        <p:txBody>
          <a:bodyPr>
            <a:normAutofit/>
          </a:bodyPr>
          <a:lstStyle/>
          <a:p>
            <a:pPr algn="ctr"/>
            <a:r>
              <a:rPr lang="fr-FR" b="1" cap="none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II.5 La déontologie et l'éthique d'un directeur envers les élèves</a:t>
            </a:r>
            <a:endParaRPr lang="fr-FR" b="1" cap="none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39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II.5.1 </a:t>
            </a:r>
            <a:r>
              <a:rPr lang="fr-FR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devoirs et obligations d'un directeur envers les élèves</a:t>
            </a:r>
            <a:b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Respecter </a:t>
            </a: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droits de l'enfant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établir une discipline éducative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veiller au respect de la discipline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assurer la protection et la sécurité des élèves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assurer l'égalité des chances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respecter la </a:t>
            </a: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confidentialité,</a:t>
            </a:r>
            <a:endParaRPr lang="fr-FR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58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fr-FR" dirty="0"/>
              <a:t> 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II.5.2</a:t>
            </a:r>
            <a:r>
              <a:rPr lang="fr-F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1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sz="31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comportements d'un directeur envers les élèves</a:t>
            </a:r>
            <a:r>
              <a:rPr lang="fr-FR" b="1" cap="none" dirty="0" smtClean="0"/>
              <a:t/>
            </a:r>
            <a:br>
              <a:rPr lang="fr-FR" b="1" cap="none" dirty="0" smtClean="0"/>
            </a:b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44416"/>
          </a:xfrm>
        </p:spPr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digne et respectueux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correct dans son langage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ouvert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à l'écoute et impartial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digne et respectueux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strict face au respect de la discipline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modèle.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44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Objectifs spécifiques </a:t>
            </a:r>
            <a:r>
              <a:rPr lang="fr-FR" dirty="0" smtClean="0"/>
              <a:t>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Dégager les devoirs et les obligations d'un directeur envers l'institution, la collectivité, les personnels, les parents et les élèves ;</a:t>
            </a:r>
            <a:r>
              <a:rPr lang="fr-FR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S'approprier les comportements à adopter par le directeur d'école envers l'institution, la collectivité, les personnels, les parents et les élèves.</a:t>
            </a:r>
            <a:r>
              <a:rPr lang="fr-FR" sz="2800" b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566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2060848"/>
            <a:ext cx="7520940" cy="1623080"/>
          </a:xfrm>
        </p:spPr>
        <p:txBody>
          <a:bodyPr/>
          <a:lstStyle/>
          <a:p>
            <a:pPr algn="ctr"/>
            <a:r>
              <a:rPr lang="fr-FR" b="1" cap="none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II.1</a:t>
            </a:r>
            <a:r>
              <a:rPr lang="fr-FR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cap="none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b="1" cap="none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déontologie et l'éthique d'un directeur d'école envers l'institut</a:t>
            </a:r>
            <a:endParaRPr lang="fr-FR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8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944216"/>
          </a:xfrm>
        </p:spPr>
        <p:txBody>
          <a:bodyPr>
            <a:normAutofit/>
          </a:bodyPr>
          <a:lstStyle/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II.1.1 l</a:t>
            </a:r>
            <a: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devoirs et obligations d'un directeur d'école envers l'institut</a:t>
            </a:r>
            <a:b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752528"/>
          </a:xfrm>
        </p:spPr>
        <p:txBody>
          <a:bodyPr>
            <a:normAutofit/>
          </a:bodyPr>
          <a:lstStyle/>
          <a:p>
            <a:pPr lvl="0"/>
            <a:endParaRPr lang="fr-FR" dirty="0" smtClean="0"/>
          </a:p>
          <a:p>
            <a:pPr lvl="0"/>
            <a:endParaRPr lang="fr-FR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Respecter la hiérarchie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mettre en œuvre les politiques éducatives ;bien gérer l'école, les ressources humaines et financières;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envisager l'amélioration de l'environnement scolaire et le développement de l'établissement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respecter la confidentialité.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788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263040"/>
          </a:xfrm>
        </p:spPr>
        <p:txBody>
          <a:bodyPr>
            <a:noAutofit/>
          </a:bodyPr>
          <a:lstStyle/>
          <a:p>
            <a:r>
              <a:rPr lang="fr-F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II.1.2 Les comportements d'un directeur d'école envers l'institut</a:t>
            </a:r>
            <a:endParaRPr lang="fr-FR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72816"/>
            <a:ext cx="8208912" cy="4680520"/>
          </a:xfrm>
        </p:spPr>
        <p:txBody>
          <a:bodyPr>
            <a:normAutofit fontScale="85000" lnSpcReduction="20000"/>
          </a:bodyPr>
          <a:lstStyle/>
          <a:p>
            <a:pPr lvl="0"/>
            <a:endParaRPr lang="fr-FR" dirty="0" smtClean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Être </a:t>
            </a:r>
            <a:r>
              <a:rPr lang="fr-FR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exigeant et </a:t>
            </a: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méticuleux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avoir </a:t>
            </a:r>
            <a:r>
              <a:rPr lang="fr-FR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goût de la perfection </a:t>
            </a: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être </a:t>
            </a:r>
            <a:r>
              <a:rPr lang="fr-FR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honnête et loyal </a:t>
            </a: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être </a:t>
            </a:r>
            <a:r>
              <a:rPr lang="fr-FR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attentif et réceptif aux </a:t>
            </a: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propositions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avoir </a:t>
            </a:r>
            <a:r>
              <a:rPr lang="fr-FR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sens de l'initiative </a:t>
            </a: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être </a:t>
            </a:r>
            <a:r>
              <a:rPr lang="fr-FR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ouvert </a:t>
            </a: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faire </a:t>
            </a:r>
            <a:r>
              <a:rPr lang="fr-FR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preuve de curiosité et de créativité </a:t>
            </a: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être </a:t>
            </a:r>
            <a:r>
              <a:rPr lang="fr-FR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volontariste </a:t>
            </a: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avoir </a:t>
            </a:r>
            <a:r>
              <a:rPr lang="fr-FR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 forte capacité </a:t>
            </a: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relationnelle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3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avoir </a:t>
            </a:r>
            <a:r>
              <a:rPr lang="fr-FR" sz="3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sens du devoir ;</a:t>
            </a:r>
          </a:p>
          <a:p>
            <a:endParaRPr lang="fr-FR" sz="3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229600" cy="1714202"/>
          </a:xfrm>
        </p:spPr>
        <p:txBody>
          <a:bodyPr>
            <a:normAutofit/>
          </a:bodyPr>
          <a:lstStyle/>
          <a:p>
            <a:r>
              <a:rPr lang="fr-FR" sz="3100" b="1" cap="none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II.2 La déontologie et l'éthique d'un directeur d'école envers la collectivité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653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II.2.1</a:t>
            </a:r>
            <a:r>
              <a:rPr lang="fr-FR" sz="3100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devoirs et obligations d'un directeur d'école envers la collectivité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4032448"/>
          </a:xfrm>
        </p:spPr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Respecter </a:t>
            </a: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hiérarchie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mettre en œuvre les politiques éducatives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bien gérer l'école, les ressources humaines et financières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envisager l'amélioration de l'environnement scolaire et le développement de l'établissement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respecter la confidentialité.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231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II.2.2 </a:t>
            </a:r>
            <a:r>
              <a:rPr lang="fr-FR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comportements d'un directeur envers la collectivité</a:t>
            </a:r>
            <a:r>
              <a:rPr lang="fr-FR" cap="none" dirty="0" smtClean="0"/>
              <a:t/>
            </a:r>
            <a:br>
              <a:rPr lang="fr-FR" cap="none" dirty="0" smtClean="0"/>
            </a:br>
            <a:endParaRPr lang="fr-FR" cap="non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pPr lvl="0"/>
            <a:endParaRPr lang="fr-FR" dirty="0" smtClean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Être </a:t>
            </a: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persuasif et convaincant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poli, discret, patient et souple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être attentif aux propositions 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fr-FR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avoir le sens du civisme.</a:t>
            </a:r>
          </a:p>
        </p:txBody>
      </p:sp>
    </p:spTree>
    <p:extLst>
      <p:ext uri="{BB962C8B-B14F-4D97-AF65-F5344CB8AC3E}">
        <p14:creationId xmlns:p14="http://schemas.microsoft.com/office/powerpoint/2010/main" val="24434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1628800"/>
            <a:ext cx="7520940" cy="2088232"/>
          </a:xfrm>
        </p:spPr>
        <p:txBody>
          <a:bodyPr>
            <a:normAutofit/>
          </a:bodyPr>
          <a:lstStyle/>
          <a:p>
            <a:pPr lvl="0" algn="ctr"/>
            <a:r>
              <a:rPr lang="fr-FR" b="1" dirty="0">
                <a:solidFill>
                  <a:schemeClr val="accent3">
                    <a:lumMod val="75000"/>
                  </a:schemeClr>
                </a:solidFill>
              </a:rPr>
              <a:t> </a:t>
            </a:r>
            <a:br>
              <a:rPr lang="fr-FR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fr-FR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II.3 </a:t>
            </a:r>
            <a:r>
              <a:rPr lang="fr-FR" b="1" cap="none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déontologie et l'éthique d'un directeur envers les parents</a:t>
            </a:r>
            <a:r>
              <a:rPr lang="fr-FR" cap="none" dirty="0" smtClean="0"/>
              <a:t/>
            </a:r>
            <a:br>
              <a:rPr lang="fr-FR" cap="none" dirty="0" smtClean="0"/>
            </a:br>
            <a:endParaRPr lang="fr-FR" cap="none" dirty="0"/>
          </a:p>
        </p:txBody>
      </p:sp>
    </p:spTree>
    <p:extLst>
      <p:ext uri="{BB962C8B-B14F-4D97-AF65-F5344CB8AC3E}">
        <p14:creationId xmlns:p14="http://schemas.microsoft.com/office/powerpoint/2010/main" val="373844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110</TotalTime>
  <Words>513</Words>
  <Application>Microsoft Office PowerPoint</Application>
  <PresentationFormat>Affichage à l'écran (4:3)</PresentationFormat>
  <Paragraphs>83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Angles</vt:lpstr>
      <vt:lpstr>THÉMATIQUE II  La déontologie et l'éthique d'un directeur d'école envers les différents groupes</vt:lpstr>
      <vt:lpstr>Objectifs spécifiques :</vt:lpstr>
      <vt:lpstr>II.1 La déontologie et l'éthique d'un directeur d'école envers l'institut</vt:lpstr>
      <vt:lpstr>II.1.1 les devoirs et obligations d'un directeur d'école envers l'institut  </vt:lpstr>
      <vt:lpstr> II.1.2 Les comportements d'un directeur d'école envers l'institut</vt:lpstr>
      <vt:lpstr>II.2 La déontologie et l'éthique d'un directeur d'école envers la collectivité </vt:lpstr>
      <vt:lpstr>II.2.1 Les devoirs et obligations d'un directeur d'école envers la collectivité </vt:lpstr>
      <vt:lpstr>II.2.2 Les comportements d'un directeur envers la collectivité </vt:lpstr>
      <vt:lpstr>        II.3 La déontologie et l'éthique d'un directeur envers les parents </vt:lpstr>
      <vt:lpstr> II.3.1 Les devoirs et obligations d'un directeur envers les parents </vt:lpstr>
      <vt:lpstr>II.3.2 Comportements d'un directeur envers les parents </vt:lpstr>
      <vt:lpstr> II.4 La déontologie et l'éthique d'un directeur d'école envers le personnel et les collègues </vt:lpstr>
      <vt:lpstr> II.4.1 Les devoirs et obligations d'un directeur d'école envers le personnel et les collègues </vt:lpstr>
      <vt:lpstr> II.4.2 Les comportements d'un directeur d'école envers le personnel et les collègues </vt:lpstr>
      <vt:lpstr>II.5 La déontologie et l'éthique d'un directeur envers les élèves</vt:lpstr>
      <vt:lpstr>II.5.1 Les devoirs et obligations d'un directeur envers les élèves </vt:lpstr>
      <vt:lpstr>  II.5.2 Les comportements d'un directeur envers les élèves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THÉMATIQUE II  La déontologie et l'éthique d'un directeur d'école envers les différents groupes</dc:title>
  <dc:creator>Win10</dc:creator>
  <cp:lastModifiedBy>Win10</cp:lastModifiedBy>
  <cp:revision>19</cp:revision>
  <dcterms:created xsi:type="dcterms:W3CDTF">2022-09-11T08:47:13Z</dcterms:created>
  <dcterms:modified xsi:type="dcterms:W3CDTF">2022-09-11T10:40:53Z</dcterms:modified>
</cp:coreProperties>
</file>