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10693400" cy="10693401"/>
  <p:notesSz cx="10693400" cy="10693401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089388" y="6954342"/>
            <a:ext cx="154940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6.png"/><Relationship Id="rId15" Type="http://schemas.openxmlformats.org/officeDocument/2006/relationships/image" Target="../media/image27.png"/><Relationship Id="rId16" Type="http://schemas.openxmlformats.org/officeDocument/2006/relationships/image" Target="../media/image28.png"/><Relationship Id="rId17" Type="http://schemas.openxmlformats.org/officeDocument/2006/relationships/image" Target="../media/image29.png"/><Relationship Id="rId18" Type="http://schemas.openxmlformats.org/officeDocument/2006/relationships/image" Target="../media/image30.png"/><Relationship Id="rId19" Type="http://schemas.openxmlformats.org/officeDocument/2006/relationships/image" Target="../media/image31.png"/><Relationship Id="rId20" Type="http://schemas.openxmlformats.org/officeDocument/2006/relationships/image" Target="../media/image32.png"/><Relationship Id="rId21" Type="http://schemas.openxmlformats.org/officeDocument/2006/relationships/image" Target="../media/image33.png"/><Relationship Id="rId22" Type="http://schemas.openxmlformats.org/officeDocument/2006/relationships/image" Target="../media/image34.png"/><Relationship Id="rId23" Type="http://schemas.openxmlformats.org/officeDocument/2006/relationships/image" Target="../media/image35.png"/><Relationship Id="rId24" Type="http://schemas.openxmlformats.org/officeDocument/2006/relationships/image" Target="../media/image36.png"/><Relationship Id="rId25" Type="http://schemas.openxmlformats.org/officeDocument/2006/relationships/image" Target="../media/image37.png"/><Relationship Id="rId26" Type="http://schemas.openxmlformats.org/officeDocument/2006/relationships/image" Target="../media/image38.png"/><Relationship Id="rId27" Type="http://schemas.openxmlformats.org/officeDocument/2006/relationships/image" Target="../media/image39.png"/><Relationship Id="rId28" Type="http://schemas.openxmlformats.org/officeDocument/2006/relationships/image" Target="../media/image40.png"/><Relationship Id="rId29" Type="http://schemas.openxmlformats.org/officeDocument/2006/relationships/image" Target="../media/image41.png"/><Relationship Id="rId30" Type="http://schemas.openxmlformats.org/officeDocument/2006/relationships/image" Target="../media/image42.png"/><Relationship Id="rId31" Type="http://schemas.openxmlformats.org/officeDocument/2006/relationships/image" Target="../media/image43.png"/><Relationship Id="rId32" Type="http://schemas.openxmlformats.org/officeDocument/2006/relationships/image" Target="../media/image44.png"/><Relationship Id="rId33" Type="http://schemas.openxmlformats.org/officeDocument/2006/relationships/image" Target="../media/image45.png"/><Relationship Id="rId34" Type="http://schemas.openxmlformats.org/officeDocument/2006/relationships/image" Target="../media/image46.png"/><Relationship Id="rId35" Type="http://schemas.openxmlformats.org/officeDocument/2006/relationships/image" Target="../media/image47.png"/><Relationship Id="rId36" Type="http://schemas.openxmlformats.org/officeDocument/2006/relationships/image" Target="../media/image48.png"/><Relationship Id="rId37" Type="http://schemas.openxmlformats.org/officeDocument/2006/relationships/image" Target="../media/image49.png"/><Relationship Id="rId38" Type="http://schemas.openxmlformats.org/officeDocument/2006/relationships/image" Target="../media/image50.png"/><Relationship Id="rId39" Type="http://schemas.openxmlformats.org/officeDocument/2006/relationships/image" Target="../media/image51.png"/><Relationship Id="rId40" Type="http://schemas.openxmlformats.org/officeDocument/2006/relationships/image" Target="../media/image52.png"/><Relationship Id="rId41" Type="http://schemas.openxmlformats.org/officeDocument/2006/relationships/image" Target="../media/image53.png"/><Relationship Id="rId42" Type="http://schemas.openxmlformats.org/officeDocument/2006/relationships/image" Target="../media/image54.png"/><Relationship Id="rId43" Type="http://schemas.openxmlformats.org/officeDocument/2006/relationships/image" Target="../media/image55.png"/><Relationship Id="rId44" Type="http://schemas.openxmlformats.org/officeDocument/2006/relationships/image" Target="../media/image56.png"/><Relationship Id="rId45" Type="http://schemas.openxmlformats.org/officeDocument/2006/relationships/image" Target="../media/image57.png"/><Relationship Id="rId46" Type="http://schemas.openxmlformats.org/officeDocument/2006/relationships/image" Target="../media/image58.png"/><Relationship Id="rId47" Type="http://schemas.openxmlformats.org/officeDocument/2006/relationships/image" Target="../media/image59.png"/><Relationship Id="rId48" Type="http://schemas.openxmlformats.org/officeDocument/2006/relationships/image" Target="../media/image60.png"/><Relationship Id="rId49" Type="http://schemas.openxmlformats.org/officeDocument/2006/relationships/image" Target="../media/image61.png"/><Relationship Id="rId50" Type="http://schemas.openxmlformats.org/officeDocument/2006/relationships/image" Target="../media/image62.png"/><Relationship Id="rId51" Type="http://schemas.openxmlformats.org/officeDocument/2006/relationships/image" Target="../media/image63.png"/><Relationship Id="rId52" Type="http://schemas.openxmlformats.org/officeDocument/2006/relationships/image" Target="../media/image64.png"/><Relationship Id="rId53" Type="http://schemas.openxmlformats.org/officeDocument/2006/relationships/image" Target="../media/image65.png"/><Relationship Id="rId54" Type="http://schemas.openxmlformats.org/officeDocument/2006/relationships/image" Target="../media/image66.png"/><Relationship Id="rId55" Type="http://schemas.openxmlformats.org/officeDocument/2006/relationships/image" Target="../media/image67.png"/><Relationship Id="rId56" Type="http://schemas.openxmlformats.org/officeDocument/2006/relationships/image" Target="../media/image68.png"/><Relationship Id="rId57" Type="http://schemas.openxmlformats.org/officeDocument/2006/relationships/image" Target="../media/image69.png"/><Relationship Id="rId58" Type="http://schemas.openxmlformats.org/officeDocument/2006/relationships/image" Target="../media/image70.png"/><Relationship Id="rId59" Type="http://schemas.openxmlformats.org/officeDocument/2006/relationships/image" Target="../media/image71.png"/><Relationship Id="rId60" Type="http://schemas.openxmlformats.org/officeDocument/2006/relationships/image" Target="../media/image72.png"/><Relationship Id="rId61" Type="http://schemas.openxmlformats.org/officeDocument/2006/relationships/image" Target="../media/image73.png"/><Relationship Id="rId62" Type="http://schemas.openxmlformats.org/officeDocument/2006/relationships/image" Target="../media/image74.png"/><Relationship Id="rId63" Type="http://schemas.openxmlformats.org/officeDocument/2006/relationships/image" Target="../media/image75.png"/><Relationship Id="rId64" Type="http://schemas.openxmlformats.org/officeDocument/2006/relationships/image" Target="../media/image76.png"/><Relationship Id="rId65" Type="http://schemas.openxmlformats.org/officeDocument/2006/relationships/image" Target="../media/image77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8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9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adresse-serveur/statistique/" TargetMode="External"/><Relationship Id="rId3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693237"/>
            <a:ext cx="6148705" cy="8361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2420" marR="149860" indent="-1428115">
              <a:lnSpc>
                <a:spcPct val="103400"/>
              </a:lnSpc>
            </a:pPr>
            <a:r>
              <a:rPr dirty="0" sz="1800" spc="-5" b="1">
                <a:latin typeface="Times New Roman"/>
                <a:cs typeface="Times New Roman"/>
              </a:rPr>
              <a:t>MANUEL DE PRODUCTION </a:t>
            </a:r>
            <a:r>
              <a:rPr dirty="0" sz="1800" b="1">
                <a:latin typeface="Times New Roman"/>
                <a:cs typeface="Times New Roman"/>
              </a:rPr>
              <a:t>ET </a:t>
            </a:r>
            <a:r>
              <a:rPr dirty="0" sz="1800" spc="-5" b="1">
                <a:latin typeface="Times New Roman"/>
                <a:cs typeface="Times New Roman"/>
              </a:rPr>
              <a:t>D’EXPLOITATION DU  TABLEAU DE BORD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CISCO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94"/>
              </a:spcBef>
            </a:pPr>
            <a:r>
              <a:rPr dirty="0" sz="1600" spc="-5" b="1"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</a:pP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même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qu’un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conducteur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véhicule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pilote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d’avion,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pilotage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système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éducatif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nécessite  </a:t>
            </a:r>
            <a:r>
              <a:rPr dirty="0" sz="1200">
                <a:latin typeface="Times New Roman"/>
                <a:cs typeface="Times New Roman"/>
              </a:rPr>
              <a:t>une vision </a:t>
            </a:r>
            <a:r>
              <a:rPr dirty="0" sz="1200" spc="-5">
                <a:latin typeface="Times New Roman"/>
                <a:cs typeface="Times New Roman"/>
              </a:rPr>
              <a:t>synthétique </a:t>
            </a:r>
            <a:r>
              <a:rPr dirty="0" sz="1200">
                <a:latin typeface="Times New Roman"/>
                <a:cs typeface="Times New Roman"/>
              </a:rPr>
              <a:t>et </a:t>
            </a:r>
            <a:r>
              <a:rPr dirty="0" sz="1200" spc="-5">
                <a:latin typeface="Times New Roman"/>
                <a:cs typeface="Times New Roman"/>
              </a:rPr>
              <a:t>globale. A </a:t>
            </a:r>
            <a:r>
              <a:rPr dirty="0" sz="1200">
                <a:latin typeface="Times New Roman"/>
                <a:cs typeface="Times New Roman"/>
              </a:rPr>
              <a:t>ce </a:t>
            </a:r>
            <a:r>
              <a:rPr dirty="0" sz="1200" spc="-5">
                <a:latin typeface="Times New Roman"/>
                <a:cs typeface="Times New Roman"/>
              </a:rPr>
              <a:t>propos, </a:t>
            </a:r>
            <a:r>
              <a:rPr dirty="0" sz="1200">
                <a:latin typeface="Times New Roman"/>
                <a:cs typeface="Times New Roman"/>
              </a:rPr>
              <a:t>l’évaluation </a:t>
            </a:r>
            <a:r>
              <a:rPr dirty="0" sz="1200" spc="-5">
                <a:latin typeface="Times New Roman"/>
                <a:cs typeface="Times New Roman"/>
              </a:rPr>
              <a:t>des activités et des responsabilités </a:t>
            </a:r>
            <a:r>
              <a:rPr dirty="0" sz="1200">
                <a:latin typeface="Times New Roman"/>
                <a:cs typeface="Times New Roman"/>
              </a:rPr>
              <a:t>de  </a:t>
            </a:r>
            <a:r>
              <a:rPr dirty="0" sz="1200" spc="-5">
                <a:latin typeface="Times New Roman"/>
                <a:cs typeface="Times New Roman"/>
              </a:rPr>
              <a:t>chaque </a:t>
            </a:r>
            <a:r>
              <a:rPr dirty="0" sz="1200">
                <a:latin typeface="Times New Roman"/>
                <a:cs typeface="Times New Roman"/>
              </a:rPr>
              <a:t>acteur doit se </a:t>
            </a:r>
            <a:r>
              <a:rPr dirty="0" sz="1200" spc="-5">
                <a:latin typeface="Times New Roman"/>
                <a:cs typeface="Times New Roman"/>
              </a:rPr>
              <a:t>fonder </a:t>
            </a:r>
            <a:r>
              <a:rPr dirty="0" sz="1200">
                <a:latin typeface="Times New Roman"/>
                <a:cs typeface="Times New Roman"/>
              </a:rPr>
              <a:t>sur </a:t>
            </a:r>
            <a:r>
              <a:rPr dirty="0" sz="1200" spc="-5">
                <a:latin typeface="Times New Roman"/>
                <a:cs typeface="Times New Roman"/>
              </a:rPr>
              <a:t>des critères </a:t>
            </a:r>
            <a:r>
              <a:rPr dirty="0" sz="1200">
                <a:latin typeface="Times New Roman"/>
                <a:cs typeface="Times New Roman"/>
              </a:rPr>
              <a:t>simples </a:t>
            </a:r>
            <a:r>
              <a:rPr dirty="0" sz="1200" spc="-5">
                <a:latin typeface="Times New Roman"/>
                <a:cs typeface="Times New Roman"/>
              </a:rPr>
              <a:t>et objectifs. </a:t>
            </a: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ce faire,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MEN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élaboré </a:t>
            </a:r>
            <a:r>
              <a:rPr dirty="0" sz="1200">
                <a:latin typeface="Times New Roman"/>
                <a:cs typeface="Times New Roman"/>
              </a:rPr>
              <a:t>à  </a:t>
            </a:r>
            <a:r>
              <a:rPr dirty="0" sz="1200" spc="-5">
                <a:latin typeface="Times New Roman"/>
                <a:cs typeface="Times New Roman"/>
              </a:rPr>
              <a:t>l’intention des directeurs d’école, des Chefs </a:t>
            </a:r>
            <a:r>
              <a:rPr dirty="0" sz="1200">
                <a:latin typeface="Times New Roman"/>
                <a:cs typeface="Times New Roman"/>
              </a:rPr>
              <a:t>ZAP, </a:t>
            </a:r>
            <a:r>
              <a:rPr dirty="0" sz="1200" spc="-5">
                <a:latin typeface="Times New Roman"/>
                <a:cs typeface="Times New Roman"/>
              </a:rPr>
              <a:t>et des Chefs </a:t>
            </a:r>
            <a:r>
              <a:rPr dirty="0" sz="1200">
                <a:latin typeface="Times New Roman"/>
                <a:cs typeface="Times New Roman"/>
              </a:rPr>
              <a:t>CISCO un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 </a:t>
            </a:r>
            <a:r>
              <a:rPr dirty="0" sz="1200" spc="-5">
                <a:latin typeface="Times New Roman"/>
                <a:cs typeface="Times New Roman"/>
              </a:rPr>
              <a:t>correspondant </a:t>
            </a:r>
            <a:r>
              <a:rPr dirty="0" sz="1200">
                <a:latin typeface="Times New Roman"/>
                <a:cs typeface="Times New Roman"/>
              </a:rPr>
              <a:t>à leur unité </a:t>
            </a:r>
            <a:r>
              <a:rPr dirty="0" sz="1200" spc="-5">
                <a:latin typeface="Times New Roman"/>
                <a:cs typeface="Times New Roman"/>
              </a:rPr>
              <a:t>administrative respective. Ces tableaux contiennent des informations </a:t>
            </a:r>
            <a:r>
              <a:rPr dirty="0" sz="1200">
                <a:latin typeface="Times New Roman"/>
                <a:cs typeface="Times New Roman"/>
              </a:rPr>
              <a:t>à  </a:t>
            </a:r>
            <a:r>
              <a:rPr dirty="0" sz="1200" spc="-5">
                <a:latin typeface="Times New Roman"/>
                <a:cs typeface="Times New Roman"/>
              </a:rPr>
              <a:t>partir desquelles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dialogue entre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différents niveaux hiérarchiques (directeurs/communautés </a:t>
            </a:r>
            <a:r>
              <a:rPr dirty="0" sz="1200">
                <a:latin typeface="Times New Roman"/>
                <a:cs typeface="Times New Roman"/>
              </a:rPr>
              <a:t>;  </a:t>
            </a:r>
            <a:r>
              <a:rPr dirty="0" sz="1200" spc="-5">
                <a:latin typeface="Times New Roman"/>
                <a:cs typeface="Times New Roman"/>
              </a:rPr>
              <a:t>directeur/enseignants </a:t>
            </a:r>
            <a:r>
              <a:rPr dirty="0" sz="1200">
                <a:latin typeface="Times New Roman"/>
                <a:cs typeface="Times New Roman"/>
              </a:rPr>
              <a:t>; </a:t>
            </a:r>
            <a:r>
              <a:rPr dirty="0" sz="1200" spc="-5">
                <a:latin typeface="Times New Roman"/>
                <a:cs typeface="Times New Roman"/>
              </a:rPr>
              <a:t>directeur/Chef </a:t>
            </a:r>
            <a:r>
              <a:rPr dirty="0" sz="1200" spc="-10">
                <a:latin typeface="Times New Roman"/>
                <a:cs typeface="Times New Roman"/>
              </a:rPr>
              <a:t>ZAP </a:t>
            </a:r>
            <a:r>
              <a:rPr dirty="0" sz="1200">
                <a:latin typeface="Times New Roman"/>
                <a:cs typeface="Times New Roman"/>
              </a:rPr>
              <a:t>; </a:t>
            </a:r>
            <a:r>
              <a:rPr dirty="0" sz="1200" spc="-5">
                <a:latin typeface="Times New Roman"/>
                <a:cs typeface="Times New Roman"/>
              </a:rPr>
              <a:t>Chef ZAP/Chef CISCO, Chef CISCO/DREN,  </a:t>
            </a:r>
            <a:r>
              <a:rPr dirty="0" sz="1200">
                <a:latin typeface="Times New Roman"/>
                <a:cs typeface="Times New Roman"/>
              </a:rPr>
              <a:t>DREN/MEN)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doit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s’instaurer.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C’est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moyen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permettra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d’apprécier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performance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école  ou de sa </a:t>
            </a:r>
            <a:r>
              <a:rPr dirty="0" sz="1200" spc="-10">
                <a:latin typeface="Times New Roman"/>
                <a:cs typeface="Times New Roman"/>
              </a:rPr>
              <a:t>ZAP </a:t>
            </a:r>
            <a:r>
              <a:rPr dirty="0" sz="1200">
                <a:latin typeface="Times New Roman"/>
                <a:cs typeface="Times New Roman"/>
              </a:rPr>
              <a:t>ou de sa </a:t>
            </a:r>
            <a:r>
              <a:rPr dirty="0" sz="1200" spc="-5">
                <a:latin typeface="Times New Roman"/>
                <a:cs typeface="Times New Roman"/>
              </a:rPr>
              <a:t>circonscription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scolaire.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3700"/>
              </a:lnSpc>
            </a:pP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confection des </a:t>
            </a:r>
            <a:r>
              <a:rPr dirty="0" sz="1200">
                <a:latin typeface="Times New Roman"/>
                <a:cs typeface="Times New Roman"/>
              </a:rPr>
              <a:t>méthodes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outils </a:t>
            </a:r>
            <a:r>
              <a:rPr dirty="0" sz="1200" spc="-5">
                <a:latin typeface="Times New Roman"/>
                <a:cs typeface="Times New Roman"/>
              </a:rPr>
              <a:t>est indispensable, elle </a:t>
            </a:r>
            <a:r>
              <a:rPr dirty="0" sz="1200">
                <a:latin typeface="Times New Roman"/>
                <a:cs typeface="Times New Roman"/>
              </a:rPr>
              <a:t>suppose non </a:t>
            </a:r>
            <a:r>
              <a:rPr dirty="0" sz="1200" spc="-5">
                <a:latin typeface="Times New Roman"/>
                <a:cs typeface="Times New Roman"/>
              </a:rPr>
              <a:t>seulement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disposer  d’informations </a:t>
            </a:r>
            <a:r>
              <a:rPr dirty="0" sz="1200">
                <a:latin typeface="Times New Roman"/>
                <a:cs typeface="Times New Roman"/>
              </a:rPr>
              <a:t>de qualité, mais </a:t>
            </a:r>
            <a:r>
              <a:rPr dirty="0" sz="1200" spc="-5">
                <a:latin typeface="Times New Roman"/>
                <a:cs typeface="Times New Roman"/>
              </a:rPr>
              <a:t>aussi d’élaborer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guide méthodologique. Cette mesure </a:t>
            </a:r>
            <a:r>
              <a:rPr dirty="0" sz="1200">
                <a:latin typeface="Times New Roman"/>
                <a:cs typeface="Times New Roman"/>
              </a:rPr>
              <a:t>sera  </a:t>
            </a:r>
            <a:r>
              <a:rPr dirty="0" sz="1200" spc="-5">
                <a:latin typeface="Times New Roman"/>
                <a:cs typeface="Times New Roman"/>
              </a:rPr>
              <a:t>pleinement efficace </a:t>
            </a:r>
            <a:r>
              <a:rPr dirty="0" sz="1200">
                <a:latin typeface="Times New Roman"/>
                <a:cs typeface="Times New Roman"/>
              </a:rPr>
              <a:t>si </a:t>
            </a:r>
            <a:r>
              <a:rPr dirty="0" sz="1200" spc="-5">
                <a:latin typeface="Times New Roman"/>
                <a:cs typeface="Times New Roman"/>
              </a:rPr>
              <a:t>elle est accompagnée </a:t>
            </a:r>
            <a:r>
              <a:rPr dirty="0" sz="1200">
                <a:latin typeface="Times New Roman"/>
                <a:cs typeface="Times New Roman"/>
              </a:rPr>
              <a:t>d’un </a:t>
            </a:r>
            <a:r>
              <a:rPr dirty="0" sz="1200" spc="-5">
                <a:latin typeface="Times New Roman"/>
                <a:cs typeface="Times New Roman"/>
              </a:rPr>
              <a:t>renforcement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capacités institutionnelles des  agents des </a:t>
            </a:r>
            <a:r>
              <a:rPr dirty="0" sz="1200">
                <a:latin typeface="Times New Roman"/>
                <a:cs typeface="Times New Roman"/>
              </a:rPr>
              <a:t>STD. </a:t>
            </a:r>
            <a:r>
              <a:rPr dirty="0" sz="1200" spc="-5">
                <a:latin typeface="Times New Roman"/>
                <a:cs typeface="Times New Roman"/>
              </a:rPr>
              <a:t>À cet effet, </a:t>
            </a:r>
            <a:r>
              <a:rPr dirty="0" sz="1200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s’avère </a:t>
            </a:r>
            <a:r>
              <a:rPr dirty="0" sz="1200">
                <a:latin typeface="Times New Roman"/>
                <a:cs typeface="Times New Roman"/>
              </a:rPr>
              <a:t>nécessaire de mettre à la disposition de </a:t>
            </a:r>
            <a:r>
              <a:rPr dirty="0" sz="1200" spc="-5">
                <a:latin typeface="Times New Roman"/>
                <a:cs typeface="Times New Roman"/>
              </a:rPr>
              <a:t>ces responsables  déconcentrés des </a:t>
            </a:r>
            <a:r>
              <a:rPr dirty="0" sz="1200">
                <a:latin typeface="Times New Roman"/>
                <a:cs typeface="Times New Roman"/>
              </a:rPr>
              <a:t>outils </a:t>
            </a:r>
            <a:r>
              <a:rPr dirty="0" sz="1200" spc="-5">
                <a:latin typeface="Times New Roman"/>
                <a:cs typeface="Times New Roman"/>
              </a:rPr>
              <a:t>pratiques, </a:t>
            </a:r>
            <a:r>
              <a:rPr dirty="0" sz="1200">
                <a:latin typeface="Times New Roman"/>
                <a:cs typeface="Times New Roman"/>
              </a:rPr>
              <a:t>simples </a:t>
            </a:r>
            <a:r>
              <a:rPr dirty="0" sz="1200" spc="-5">
                <a:latin typeface="Times New Roman"/>
                <a:cs typeface="Times New Roman"/>
              </a:rPr>
              <a:t>et accessibles. </a:t>
            </a:r>
            <a:r>
              <a:rPr dirty="0" sz="1200">
                <a:latin typeface="Times New Roman"/>
                <a:cs typeface="Times New Roman"/>
              </a:rPr>
              <a:t>Ce </a:t>
            </a:r>
            <a:r>
              <a:rPr dirty="0" sz="1200" spc="-5">
                <a:latin typeface="Times New Roman"/>
                <a:cs typeface="Times New Roman"/>
              </a:rPr>
              <a:t>manuel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pour </a:t>
            </a:r>
            <a:r>
              <a:rPr dirty="0" sz="1200">
                <a:latin typeface="Times New Roman"/>
                <a:cs typeface="Times New Roman"/>
              </a:rPr>
              <a:t>but de </a:t>
            </a:r>
            <a:r>
              <a:rPr dirty="0" sz="1200" spc="-5">
                <a:latin typeface="Times New Roman"/>
                <a:cs typeface="Times New Roman"/>
              </a:rPr>
              <a:t>répondre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cette  exigence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511175" indent="-228600">
              <a:lnSpc>
                <a:spcPct val="100000"/>
              </a:lnSpc>
              <a:spcBef>
                <a:spcPts val="720"/>
              </a:spcBef>
              <a:buFont typeface="Symbol"/>
              <a:buChar char=""/>
              <a:tabLst>
                <a:tab pos="511175" algn="l"/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Générer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le modèle automatisé pour les informaticiens,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511175" indent="-228600">
              <a:lnSpc>
                <a:spcPct val="100000"/>
              </a:lnSpc>
              <a:spcBef>
                <a:spcPts val="705"/>
              </a:spcBef>
              <a:buFont typeface="Symbol"/>
              <a:buChar char=""/>
              <a:tabLst>
                <a:tab pos="511175" algn="l"/>
                <a:tab pos="511809" algn="l"/>
              </a:tabLst>
            </a:pPr>
            <a:r>
              <a:rPr dirty="0" sz="1200" spc="-5">
                <a:latin typeface="Times New Roman"/>
                <a:cs typeface="Times New Roman"/>
              </a:rPr>
              <a:t>Faciliter </a:t>
            </a:r>
            <a:r>
              <a:rPr dirty="0" sz="1200" spc="5">
                <a:latin typeface="Times New Roman"/>
                <a:cs typeface="Times New Roman"/>
              </a:rPr>
              <a:t>sa </a:t>
            </a:r>
            <a:r>
              <a:rPr dirty="0" sz="1200" spc="-5">
                <a:latin typeface="Times New Roman"/>
                <a:cs typeface="Times New Roman"/>
              </a:rPr>
              <a:t>lecture, </a:t>
            </a:r>
            <a:r>
              <a:rPr dirty="0" sz="1200">
                <a:latin typeface="Times New Roman"/>
                <a:cs typeface="Times New Roman"/>
              </a:rPr>
              <a:t>son utilisation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son </a:t>
            </a:r>
            <a:r>
              <a:rPr dirty="0" sz="1200" spc="-5">
                <a:latin typeface="Times New Roman"/>
                <a:cs typeface="Times New Roman"/>
              </a:rPr>
              <a:t>exploitation </a:t>
            </a:r>
            <a:r>
              <a:rPr dirty="0" sz="1200">
                <a:latin typeface="Times New Roman"/>
                <a:cs typeface="Times New Roman"/>
              </a:rPr>
              <a:t>pour les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responsables.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900"/>
              </a:lnSpc>
            </a:pPr>
            <a:r>
              <a:rPr dirty="0" sz="1200" spc="-5">
                <a:latin typeface="Times New Roman"/>
                <a:cs typeface="Times New Roman"/>
              </a:rPr>
              <a:t>Ces agents </a:t>
            </a:r>
            <a:r>
              <a:rPr dirty="0" sz="1200">
                <a:latin typeface="Times New Roman"/>
                <a:cs typeface="Times New Roman"/>
              </a:rPr>
              <a:t>pourront </a:t>
            </a:r>
            <a:r>
              <a:rPr dirty="0" sz="1200" spc="5">
                <a:latin typeface="Times New Roman"/>
                <a:cs typeface="Times New Roman"/>
              </a:rPr>
              <a:t>s’y </a:t>
            </a:r>
            <a:r>
              <a:rPr dirty="0" sz="1200">
                <a:latin typeface="Times New Roman"/>
                <a:cs typeface="Times New Roman"/>
              </a:rPr>
              <a:t>référer à tout moment pour assumer pleinement </a:t>
            </a:r>
            <a:r>
              <a:rPr dirty="0" sz="1200" spc="-5">
                <a:latin typeface="Times New Roman"/>
                <a:cs typeface="Times New Roman"/>
              </a:rPr>
              <a:t>et efficacement </a:t>
            </a:r>
            <a:r>
              <a:rPr dirty="0" sz="1200">
                <a:latin typeface="Times New Roman"/>
                <a:cs typeface="Times New Roman"/>
              </a:rPr>
              <a:t>les  </a:t>
            </a:r>
            <a:r>
              <a:rPr dirty="0" sz="1200" spc="-5">
                <a:latin typeface="Times New Roman"/>
                <a:cs typeface="Times New Roman"/>
              </a:rPr>
              <a:t>responsabilités </a:t>
            </a:r>
            <a:r>
              <a:rPr dirty="0" sz="1200">
                <a:latin typeface="Times New Roman"/>
                <a:cs typeface="Times New Roman"/>
              </a:rPr>
              <a:t>qui leur incombent. Ce </a:t>
            </a:r>
            <a:r>
              <a:rPr dirty="0" sz="1200" spc="-5">
                <a:latin typeface="Times New Roman"/>
                <a:cs typeface="Times New Roman"/>
              </a:rPr>
              <a:t>guide ferait l’objet </a:t>
            </a:r>
            <a:r>
              <a:rPr dirty="0" sz="1200">
                <a:latin typeface="Times New Roman"/>
                <a:cs typeface="Times New Roman"/>
              </a:rPr>
              <a:t>de mise à jour selon les </a:t>
            </a:r>
            <a:r>
              <a:rPr dirty="0" sz="1200" spc="-5">
                <a:latin typeface="Times New Roman"/>
                <a:cs typeface="Times New Roman"/>
              </a:rPr>
              <a:t>nouveaux </a:t>
            </a:r>
            <a:r>
              <a:rPr dirty="0" sz="1200">
                <a:latin typeface="Times New Roman"/>
                <a:cs typeface="Times New Roman"/>
              </a:rPr>
              <a:t>besoins  </a:t>
            </a:r>
            <a:r>
              <a:rPr dirty="0" sz="1200" spc="-5">
                <a:latin typeface="Times New Roman"/>
                <a:cs typeface="Times New Roman"/>
              </a:rPr>
              <a:t>aux moments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voulus.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cela, </a:t>
            </a:r>
            <a:r>
              <a:rPr dirty="0" sz="1200">
                <a:latin typeface="Times New Roman"/>
                <a:cs typeface="Times New Roman"/>
              </a:rPr>
              <a:t>nous </a:t>
            </a:r>
            <a:r>
              <a:rPr dirty="0" sz="1200" spc="-5">
                <a:latin typeface="Times New Roman"/>
                <a:cs typeface="Times New Roman"/>
              </a:rPr>
              <a:t>allons </a:t>
            </a:r>
            <a:r>
              <a:rPr dirty="0" sz="1200">
                <a:latin typeface="Times New Roman"/>
                <a:cs typeface="Times New Roman"/>
              </a:rPr>
              <a:t>entamer </a:t>
            </a:r>
            <a:r>
              <a:rPr dirty="0" sz="1200" spc="-5">
                <a:latin typeface="Times New Roman"/>
                <a:cs typeface="Times New Roman"/>
              </a:rPr>
              <a:t>successivement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parties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1" marL="735330" indent="-181610">
              <a:lnSpc>
                <a:spcPct val="100000"/>
              </a:lnSpc>
              <a:spcBef>
                <a:spcPts val="635"/>
              </a:spcBef>
              <a:buAutoNum type="romanLcParenBoth"/>
              <a:tabLst>
                <a:tab pos="735965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Partie </a:t>
            </a:r>
            <a:r>
              <a:rPr dirty="0" sz="1200" spc="-10">
                <a:latin typeface="Times New Roman"/>
                <a:cs typeface="Times New Roman"/>
              </a:rPr>
              <a:t>I: </a:t>
            </a:r>
            <a:r>
              <a:rPr dirty="0" sz="1200">
                <a:latin typeface="Times New Roman"/>
                <a:cs typeface="Times New Roman"/>
              </a:rPr>
              <a:t>« Notion et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 </a:t>
            </a:r>
            <a:r>
              <a:rPr dirty="0" sz="1200">
                <a:latin typeface="Times New Roman"/>
                <a:cs typeface="Times New Roman"/>
              </a:rPr>
              <a:t>»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;</a:t>
            </a:r>
            <a:endParaRPr sz="1200">
              <a:latin typeface="Times New Roman"/>
              <a:cs typeface="Times New Roman"/>
            </a:endParaRPr>
          </a:p>
          <a:p>
            <a:pPr lvl="1" marL="777875" indent="-224154">
              <a:lnSpc>
                <a:spcPct val="100000"/>
              </a:lnSpc>
              <a:spcBef>
                <a:spcPts val="620"/>
              </a:spcBef>
              <a:buAutoNum type="romanLcParenBoth"/>
              <a:tabLst>
                <a:tab pos="778510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Partie </a:t>
            </a:r>
            <a:r>
              <a:rPr dirty="0" sz="1200">
                <a:latin typeface="Times New Roman"/>
                <a:cs typeface="Times New Roman"/>
              </a:rPr>
              <a:t>II : « Procédures de </a:t>
            </a:r>
            <a:r>
              <a:rPr dirty="0" sz="1200" spc="-5">
                <a:latin typeface="Times New Roman"/>
                <a:cs typeface="Times New Roman"/>
              </a:rPr>
              <a:t>Production des Tableaux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»;</a:t>
            </a:r>
            <a:endParaRPr sz="1200">
              <a:latin typeface="Times New Roman"/>
              <a:cs typeface="Times New Roman"/>
            </a:endParaRPr>
          </a:p>
          <a:p>
            <a:pPr lvl="1" marL="820419" indent="-266700">
              <a:lnSpc>
                <a:spcPct val="100000"/>
              </a:lnSpc>
              <a:spcBef>
                <a:spcPts val="635"/>
              </a:spcBef>
              <a:buAutoNum type="romanLcParenBoth"/>
              <a:tabLst>
                <a:tab pos="821055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Partie III </a:t>
            </a:r>
            <a:r>
              <a:rPr dirty="0" sz="1200">
                <a:latin typeface="Times New Roman"/>
                <a:cs typeface="Times New Roman"/>
              </a:rPr>
              <a:t>: « Contenus de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</a:t>
            </a:r>
            <a:r>
              <a:rPr dirty="0" sz="1200" spc="-5">
                <a:latin typeface="Times New Roman"/>
                <a:cs typeface="Times New Roman"/>
              </a:rPr>
              <a:t>CISCO </a:t>
            </a:r>
            <a:r>
              <a:rPr dirty="0" sz="1200">
                <a:latin typeface="Times New Roman"/>
                <a:cs typeface="Times New Roman"/>
              </a:rPr>
              <a:t>» ;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lvl="1" marL="811530" indent="-257810">
              <a:lnSpc>
                <a:spcPct val="100000"/>
              </a:lnSpc>
              <a:spcBef>
                <a:spcPts val="620"/>
              </a:spcBef>
              <a:buAutoNum type="romanLcParenBoth"/>
              <a:tabLst>
                <a:tab pos="811530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Partie </a:t>
            </a:r>
            <a:r>
              <a:rPr dirty="0" sz="1200" spc="-15">
                <a:latin typeface="Times New Roman"/>
                <a:cs typeface="Times New Roman"/>
              </a:rPr>
              <a:t>IV </a:t>
            </a:r>
            <a:r>
              <a:rPr dirty="0" sz="1200">
                <a:latin typeface="Times New Roman"/>
                <a:cs typeface="Times New Roman"/>
              </a:rPr>
              <a:t>: « </a:t>
            </a:r>
            <a:r>
              <a:rPr dirty="0" sz="1200" spc="-5">
                <a:latin typeface="Times New Roman"/>
                <a:cs typeface="Times New Roman"/>
              </a:rPr>
              <a:t>Exploitation des </a:t>
            </a:r>
            <a:r>
              <a:rPr dirty="0" sz="1200">
                <a:latin typeface="Times New Roman"/>
                <a:cs typeface="Times New Roman"/>
              </a:rPr>
              <a:t>Contenus de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40">
                <a:latin typeface="Times New Roman"/>
                <a:cs typeface="Times New Roman"/>
              </a:rPr>
              <a:t>».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1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705103"/>
            <a:ext cx="6150610" cy="657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PARTIE III : </a:t>
            </a:r>
            <a:r>
              <a:rPr dirty="0" sz="1600" b="1">
                <a:latin typeface="Times New Roman"/>
                <a:cs typeface="Times New Roman"/>
              </a:rPr>
              <a:t>Contenu </a:t>
            </a:r>
            <a:r>
              <a:rPr dirty="0" sz="1600" spc="-5" b="1">
                <a:latin typeface="Times New Roman"/>
                <a:cs typeface="Times New Roman"/>
              </a:rPr>
              <a:t>du Tableau de</a:t>
            </a:r>
            <a:r>
              <a:rPr dirty="0" sz="1600" spc="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Bord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just" marL="12700" marR="11430">
              <a:lnSpc>
                <a:spcPct val="143300"/>
              </a:lnSpc>
              <a:spcBef>
                <a:spcPts val="1085"/>
              </a:spcBef>
            </a:pPr>
            <a:r>
              <a:rPr dirty="0" sz="1200" spc="-5">
                <a:latin typeface="Times New Roman"/>
                <a:cs typeface="Times New Roman"/>
              </a:rPr>
              <a:t>Cette partie </a:t>
            </a:r>
            <a:r>
              <a:rPr dirty="0" sz="1200">
                <a:latin typeface="Times New Roman"/>
                <a:cs typeface="Times New Roman"/>
              </a:rPr>
              <a:t>vise à </a:t>
            </a:r>
            <a:r>
              <a:rPr dirty="0" sz="1200" spc="-5">
                <a:latin typeface="Times New Roman"/>
                <a:cs typeface="Times New Roman"/>
              </a:rPr>
              <a:t>aider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utilisateurs dans </a:t>
            </a:r>
            <a:r>
              <a:rPr dirty="0" sz="1200">
                <a:latin typeface="Times New Roman"/>
                <a:cs typeface="Times New Roman"/>
              </a:rPr>
              <a:t>la lecture </a:t>
            </a:r>
            <a:r>
              <a:rPr dirty="0" sz="1200" spc="-5">
                <a:latin typeface="Times New Roman"/>
                <a:cs typeface="Times New Roman"/>
              </a:rPr>
              <a:t>et l’interprétation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5">
                <a:latin typeface="Times New Roman"/>
                <a:cs typeface="Times New Roman"/>
              </a:rPr>
              <a:t>différents contenus </a:t>
            </a:r>
            <a:r>
              <a:rPr dirty="0" sz="1200">
                <a:latin typeface="Times New Roman"/>
                <a:cs typeface="Times New Roman"/>
              </a:rPr>
              <a:t>du 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CISCO.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lvl="1" marL="911860" indent="-441959">
              <a:lnSpc>
                <a:spcPct val="100000"/>
              </a:lnSpc>
              <a:buAutoNum type="arabicPeriod"/>
              <a:tabLst>
                <a:tab pos="911860" algn="l"/>
                <a:tab pos="912494" algn="l"/>
              </a:tabLst>
            </a:pPr>
            <a:r>
              <a:rPr dirty="0" sz="1200" spc="-5" b="1">
                <a:latin typeface="Times New Roman"/>
                <a:cs typeface="Times New Roman"/>
              </a:rPr>
              <a:t>Présentation générale du </a:t>
            </a:r>
            <a:r>
              <a:rPr dirty="0" sz="1200" b="1">
                <a:latin typeface="Times New Roman"/>
                <a:cs typeface="Times New Roman"/>
              </a:rPr>
              <a:t>Tableau de</a:t>
            </a:r>
            <a:r>
              <a:rPr dirty="0" sz="1200" spc="-5" b="1">
                <a:latin typeface="Times New Roman"/>
                <a:cs typeface="Times New Roman"/>
              </a:rPr>
              <a:t> Bord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12700" marR="10795">
              <a:lnSpc>
                <a:spcPct val="102499"/>
              </a:lnSpc>
              <a:spcBef>
                <a:spcPts val="785"/>
              </a:spcBef>
            </a:pP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première </a:t>
            </a:r>
            <a:r>
              <a:rPr dirty="0" sz="1200">
                <a:latin typeface="Times New Roman"/>
                <a:cs typeface="Times New Roman"/>
              </a:rPr>
              <a:t>partie du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porte sur </a:t>
            </a:r>
            <a:r>
              <a:rPr dirty="0" sz="1200" spc="-5">
                <a:latin typeface="Times New Roman"/>
                <a:cs typeface="Times New Roman"/>
              </a:rPr>
              <a:t>l’identification </a:t>
            </a:r>
            <a:r>
              <a:rPr dirty="0" sz="1200">
                <a:latin typeface="Times New Roman"/>
                <a:cs typeface="Times New Roman"/>
              </a:rPr>
              <a:t>:noms de la </a:t>
            </a:r>
            <a:r>
              <a:rPr dirty="0" sz="1200" spc="-5">
                <a:latin typeface="Times New Roman"/>
                <a:cs typeface="Times New Roman"/>
              </a:rPr>
              <a:t>région et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CISCO  concernée, ainsi </a:t>
            </a:r>
            <a:r>
              <a:rPr dirty="0" sz="1200">
                <a:latin typeface="Times New Roman"/>
                <a:cs typeface="Times New Roman"/>
              </a:rPr>
              <a:t>que </a:t>
            </a:r>
            <a:r>
              <a:rPr dirty="0" sz="1200" spc="-5">
                <a:latin typeface="Times New Roman"/>
                <a:cs typeface="Times New Roman"/>
              </a:rPr>
              <a:t>l’année </a:t>
            </a:r>
            <a:r>
              <a:rPr dirty="0" sz="1200">
                <a:latin typeface="Times New Roman"/>
                <a:cs typeface="Times New Roman"/>
              </a:rPr>
              <a:t>scolaire de production du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bord.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>
              <a:lnSpc>
                <a:spcPct val="102499"/>
              </a:lnSpc>
              <a:spcBef>
                <a:spcPts val="830"/>
              </a:spcBef>
            </a:pPr>
            <a:r>
              <a:rPr dirty="0" sz="1200">
                <a:latin typeface="Times New Roman"/>
                <a:cs typeface="Times New Roman"/>
              </a:rPr>
              <a:t>En plus de l’identification de la </a:t>
            </a:r>
            <a:r>
              <a:rPr dirty="0" sz="1200" spc="-5">
                <a:latin typeface="Times New Roman"/>
                <a:cs typeface="Times New Roman"/>
              </a:rPr>
              <a:t>CISCO,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</a:t>
            </a:r>
            <a:r>
              <a:rPr dirty="0" sz="1200" spc="-5">
                <a:latin typeface="Times New Roman"/>
                <a:cs typeface="Times New Roman"/>
              </a:rPr>
              <a:t>CISCO est composé </a:t>
            </a:r>
            <a:r>
              <a:rPr dirty="0" sz="1200">
                <a:latin typeface="Times New Roman"/>
                <a:cs typeface="Times New Roman"/>
              </a:rPr>
              <a:t>d’une batterie  </a:t>
            </a:r>
            <a:r>
              <a:rPr dirty="0" sz="1200" spc="-5">
                <a:latin typeface="Times New Roman"/>
                <a:cs typeface="Times New Roman"/>
              </a:rPr>
              <a:t>d’indicateurs répartis </a:t>
            </a:r>
            <a:r>
              <a:rPr dirty="0" sz="1200">
                <a:latin typeface="Times New Roman"/>
                <a:cs typeface="Times New Roman"/>
              </a:rPr>
              <a:t>en </a:t>
            </a:r>
            <a:r>
              <a:rPr dirty="0" sz="1200" spc="-5">
                <a:latin typeface="Times New Roman"/>
                <a:cs typeface="Times New Roman"/>
              </a:rPr>
              <a:t>quatre </a:t>
            </a:r>
            <a:r>
              <a:rPr dirty="0" sz="1200">
                <a:latin typeface="Times New Roman"/>
                <a:cs typeface="Times New Roman"/>
              </a:rPr>
              <a:t>blocs </a:t>
            </a:r>
            <a:r>
              <a:rPr dirty="0" sz="1200" spc="-5">
                <a:latin typeface="Times New Roman"/>
                <a:cs typeface="Times New Roman"/>
              </a:rPr>
              <a:t>liés </a:t>
            </a:r>
            <a:r>
              <a:rPr dirty="0" sz="1200">
                <a:latin typeface="Times New Roman"/>
                <a:cs typeface="Times New Roman"/>
              </a:rPr>
              <a:t>respectivement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2" marL="1369060" indent="-228600">
              <a:lnSpc>
                <a:spcPct val="100000"/>
              </a:lnSpc>
              <a:spcBef>
                <a:spcPts val="875"/>
              </a:spcBef>
              <a:buFont typeface="Calibri"/>
              <a:buChar char="-"/>
              <a:tabLst>
                <a:tab pos="1369060" algn="l"/>
                <a:tab pos="1369695" algn="l"/>
              </a:tabLst>
            </a:pPr>
            <a:r>
              <a:rPr dirty="0" sz="1200">
                <a:latin typeface="Times New Roman"/>
                <a:cs typeface="Times New Roman"/>
              </a:rPr>
              <a:t>Aux </a:t>
            </a:r>
            <a:r>
              <a:rPr dirty="0" sz="1200" spc="-5">
                <a:latin typeface="Times New Roman"/>
                <a:cs typeface="Times New Roman"/>
              </a:rPr>
              <a:t>résultats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scolaires,</a:t>
            </a:r>
            <a:endParaRPr sz="1200">
              <a:latin typeface="Times New Roman"/>
              <a:cs typeface="Times New Roman"/>
            </a:endParaRPr>
          </a:p>
          <a:p>
            <a:pPr lvl="2" marL="1369060" indent="-228600">
              <a:lnSpc>
                <a:spcPct val="100000"/>
              </a:lnSpc>
              <a:spcBef>
                <a:spcPts val="70"/>
              </a:spcBef>
              <a:buFont typeface="Calibri"/>
              <a:buChar char="-"/>
              <a:tabLst>
                <a:tab pos="1369060" algn="l"/>
                <a:tab pos="1369695" algn="l"/>
              </a:tabLst>
            </a:pPr>
            <a:r>
              <a:rPr dirty="0" sz="1200">
                <a:latin typeface="Times New Roman"/>
                <a:cs typeface="Times New Roman"/>
              </a:rPr>
              <a:t>Aux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ressources,</a:t>
            </a:r>
            <a:endParaRPr sz="1200">
              <a:latin typeface="Times New Roman"/>
              <a:cs typeface="Times New Roman"/>
            </a:endParaRPr>
          </a:p>
          <a:p>
            <a:pPr lvl="2" marL="1369060" indent="-228600">
              <a:lnSpc>
                <a:spcPct val="100000"/>
              </a:lnSpc>
              <a:spcBef>
                <a:spcPts val="70"/>
              </a:spcBef>
              <a:buFont typeface="Calibri"/>
              <a:buChar char="-"/>
              <a:tabLst>
                <a:tab pos="1369060" algn="l"/>
                <a:tab pos="1369695" algn="l"/>
              </a:tabLst>
            </a:pPr>
            <a:r>
              <a:rPr dirty="0" sz="1200" spc="-5">
                <a:latin typeface="Times New Roman"/>
                <a:cs typeface="Times New Roman"/>
              </a:rPr>
              <a:t>A l’analyse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5">
                <a:latin typeface="Times New Roman"/>
                <a:cs typeface="Times New Roman"/>
              </a:rPr>
              <a:t>goulots d’étranglement,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lvl="2" marL="1369060" indent="-228600">
              <a:lnSpc>
                <a:spcPct val="100000"/>
              </a:lnSpc>
              <a:spcBef>
                <a:spcPts val="70"/>
              </a:spcBef>
              <a:buFont typeface="Calibri"/>
              <a:buChar char="-"/>
              <a:tabLst>
                <a:tab pos="1369060" algn="l"/>
                <a:tab pos="1369695" algn="l"/>
              </a:tabLst>
            </a:pP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l’efficience.</a:t>
            </a:r>
            <a:endParaRPr sz="1200">
              <a:latin typeface="Times New Roman"/>
              <a:cs typeface="Times New Roman"/>
            </a:endParaRPr>
          </a:p>
          <a:p>
            <a:pPr algn="just" marL="12700" marR="11430">
              <a:lnSpc>
                <a:spcPct val="102899"/>
              </a:lnSpc>
              <a:spcBef>
                <a:spcPts val="810"/>
              </a:spcBef>
            </a:pPr>
            <a:r>
              <a:rPr dirty="0" sz="1200" spc="-5">
                <a:latin typeface="Times New Roman"/>
                <a:cs typeface="Times New Roman"/>
              </a:rPr>
              <a:t>Chaque </a:t>
            </a:r>
            <a:r>
              <a:rPr dirty="0" sz="1200">
                <a:latin typeface="Times New Roman"/>
                <a:cs typeface="Times New Roman"/>
              </a:rPr>
              <a:t>bloc </a:t>
            </a:r>
            <a:r>
              <a:rPr dirty="0" sz="1200" spc="-5">
                <a:latin typeface="Times New Roman"/>
                <a:cs typeface="Times New Roman"/>
              </a:rPr>
              <a:t>est constitué </a:t>
            </a:r>
            <a:r>
              <a:rPr dirty="0" sz="1200">
                <a:latin typeface="Times New Roman"/>
                <a:cs typeface="Times New Roman"/>
              </a:rPr>
              <a:t>de plusieurs </a:t>
            </a:r>
            <a:r>
              <a:rPr dirty="0" sz="1200" spc="-5">
                <a:latin typeface="Times New Roman"/>
                <a:cs typeface="Times New Roman"/>
              </a:rPr>
              <a:t>tableaux </a:t>
            </a:r>
            <a:r>
              <a:rPr dirty="0" sz="1200">
                <a:latin typeface="Times New Roman"/>
                <a:cs typeface="Times New Roman"/>
              </a:rPr>
              <a:t>ou </a:t>
            </a:r>
            <a:r>
              <a:rPr dirty="0" sz="1200" spc="-5">
                <a:latin typeface="Times New Roman"/>
                <a:cs typeface="Times New Roman"/>
              </a:rPr>
              <a:t>graphe contenant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indicateurs relatifs </a:t>
            </a:r>
            <a:r>
              <a:rPr dirty="0" sz="1200">
                <a:latin typeface="Times New Roman"/>
                <a:cs typeface="Times New Roman"/>
              </a:rPr>
              <a:t>à la  </a:t>
            </a:r>
            <a:r>
              <a:rPr dirty="0" sz="1200" spc="-5">
                <a:latin typeface="Times New Roman"/>
                <a:cs typeface="Times New Roman"/>
              </a:rPr>
              <a:t>CISCO comparés </a:t>
            </a:r>
            <a:r>
              <a:rPr dirty="0" sz="1200">
                <a:latin typeface="Times New Roman"/>
                <a:cs typeface="Times New Roman"/>
              </a:rPr>
              <a:t>à ceux de la </a:t>
            </a:r>
            <a:r>
              <a:rPr dirty="0" sz="1200" spc="-5">
                <a:latin typeface="Times New Roman"/>
                <a:cs typeface="Times New Roman"/>
              </a:rPr>
              <a:t>DREN et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Madagascar. A </a:t>
            </a:r>
            <a:r>
              <a:rPr dirty="0" sz="1200">
                <a:latin typeface="Times New Roman"/>
                <a:cs typeface="Times New Roman"/>
              </a:rPr>
              <a:t>la fin du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bord, </a:t>
            </a:r>
            <a:r>
              <a:rPr dirty="0" sz="1200" spc="-5">
                <a:latin typeface="Times New Roman"/>
                <a:cs typeface="Times New Roman"/>
              </a:rPr>
              <a:t>des  commentaires automatiques </a:t>
            </a:r>
            <a:r>
              <a:rPr dirty="0" sz="1200">
                <a:latin typeface="Times New Roman"/>
                <a:cs typeface="Times New Roman"/>
              </a:rPr>
              <a:t>seront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présentés.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844"/>
              </a:spcBef>
              <a:tabLst>
                <a:tab pos="1384300" algn="l"/>
              </a:tabLst>
            </a:pPr>
            <a:r>
              <a:rPr dirty="0" sz="1200">
                <a:latin typeface="Times New Roman"/>
                <a:cs typeface="Times New Roman"/>
              </a:rPr>
              <a:t>3.1.1	</a:t>
            </a:r>
            <a:r>
              <a:rPr dirty="0" sz="1200" spc="-5" b="1">
                <a:latin typeface="Times New Roman"/>
                <a:cs typeface="Times New Roman"/>
              </a:rPr>
              <a:t>Résultats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Scolaires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 indent="899160">
              <a:lnSpc>
                <a:spcPct val="103299"/>
              </a:lnSpc>
              <a:spcBef>
                <a:spcPts val="815"/>
              </a:spcBef>
            </a:pPr>
            <a:r>
              <a:rPr dirty="0" sz="1200" spc="-5">
                <a:latin typeface="Times New Roman"/>
                <a:cs typeface="Times New Roman"/>
              </a:rPr>
              <a:t>Cette sous-section </a:t>
            </a:r>
            <a:r>
              <a:rPr dirty="0" sz="1200">
                <a:latin typeface="Times New Roman"/>
                <a:cs typeface="Times New Roman"/>
              </a:rPr>
              <a:t>regroupe </a:t>
            </a:r>
            <a:r>
              <a:rPr dirty="0" sz="1200" spc="-5">
                <a:latin typeface="Times New Roman"/>
                <a:cs typeface="Times New Roman"/>
              </a:rPr>
              <a:t>quatre tableaux d’indicateurs permettant d’apprécier  respectivement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capacité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l’école </a:t>
            </a:r>
            <a:r>
              <a:rPr dirty="0" sz="1200">
                <a:latin typeface="Times New Roman"/>
                <a:cs typeface="Times New Roman"/>
              </a:rPr>
              <a:t>à conduire les </a:t>
            </a:r>
            <a:r>
              <a:rPr dirty="0" sz="1200" spc="-5">
                <a:latin typeface="Times New Roman"/>
                <a:cs typeface="Times New Roman"/>
              </a:rPr>
              <a:t>élèves </a:t>
            </a:r>
            <a:r>
              <a:rPr dirty="0" sz="1200">
                <a:latin typeface="Times New Roman"/>
                <a:cs typeface="Times New Roman"/>
              </a:rPr>
              <a:t>jusqu’à la </a:t>
            </a:r>
            <a:r>
              <a:rPr dirty="0" sz="1200" spc="-5">
                <a:latin typeface="Times New Roman"/>
                <a:cs typeface="Times New Roman"/>
              </a:rPr>
              <a:t>fin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cycle primaire,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niveau 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redoublement et </a:t>
            </a:r>
            <a:r>
              <a:rPr dirty="0" sz="1200">
                <a:latin typeface="Times New Roman"/>
                <a:cs typeface="Times New Roman"/>
              </a:rPr>
              <a:t>les résultats </a:t>
            </a:r>
            <a:r>
              <a:rPr dirty="0" sz="1200" spc="-5">
                <a:latin typeface="Times New Roman"/>
                <a:cs typeface="Times New Roman"/>
              </a:rPr>
              <a:t>aux </a:t>
            </a:r>
            <a:r>
              <a:rPr dirty="0" sz="1200">
                <a:latin typeface="Times New Roman"/>
                <a:cs typeface="Times New Roman"/>
              </a:rPr>
              <a:t>examens </a:t>
            </a:r>
            <a:r>
              <a:rPr dirty="0" sz="1200" spc="-5">
                <a:latin typeface="Times New Roman"/>
                <a:cs typeface="Times New Roman"/>
              </a:rPr>
              <a:t>officiels. </a:t>
            </a:r>
            <a:r>
              <a:rPr dirty="0" sz="1200">
                <a:latin typeface="Times New Roman"/>
                <a:cs typeface="Times New Roman"/>
              </a:rPr>
              <a:t>Tous les </a:t>
            </a:r>
            <a:r>
              <a:rPr dirty="0" sz="1200" spc="-5">
                <a:latin typeface="Times New Roman"/>
                <a:cs typeface="Times New Roman"/>
              </a:rPr>
              <a:t>tableaux comportent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indice </a:t>
            </a:r>
            <a:r>
              <a:rPr dirty="0" sz="1200" spc="5">
                <a:latin typeface="Times New Roman"/>
                <a:cs typeface="Times New Roman"/>
              </a:rPr>
              <a:t>de  </a:t>
            </a:r>
            <a:r>
              <a:rPr dirty="0" sz="1200" spc="-5">
                <a:latin typeface="Times New Roman"/>
                <a:cs typeface="Times New Roman"/>
              </a:rPr>
              <a:t>parité permettant </a:t>
            </a:r>
            <a:r>
              <a:rPr dirty="0" sz="1200">
                <a:latin typeface="Times New Roman"/>
                <a:cs typeface="Times New Roman"/>
              </a:rPr>
              <a:t>d’évaluer le </a:t>
            </a:r>
            <a:r>
              <a:rPr dirty="0" sz="1200" spc="-5">
                <a:latin typeface="Times New Roman"/>
                <a:cs typeface="Times New Roman"/>
              </a:rPr>
              <a:t>niveau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disparités entre genres. </a:t>
            </a:r>
            <a:r>
              <a:rPr dirty="0" sz="1200">
                <a:latin typeface="Times New Roman"/>
                <a:cs typeface="Times New Roman"/>
              </a:rPr>
              <a:t>Une mention « </a:t>
            </a:r>
            <a:r>
              <a:rPr dirty="0" sz="1200" spc="-5">
                <a:latin typeface="Times New Roman"/>
                <a:cs typeface="Times New Roman"/>
              </a:rPr>
              <a:t>Fille </a:t>
            </a:r>
            <a:r>
              <a:rPr dirty="0" sz="1200">
                <a:latin typeface="Times New Roman"/>
                <a:cs typeface="Times New Roman"/>
              </a:rPr>
              <a:t>» ou « </a:t>
            </a:r>
            <a:r>
              <a:rPr dirty="0" sz="1200" spc="-5">
                <a:latin typeface="Times New Roman"/>
                <a:cs typeface="Times New Roman"/>
              </a:rPr>
              <a:t>Garçon </a:t>
            </a:r>
            <a:r>
              <a:rPr dirty="0" sz="1200">
                <a:latin typeface="Times New Roman"/>
                <a:cs typeface="Times New Roman"/>
              </a:rPr>
              <a:t>»  </a:t>
            </a:r>
            <a:r>
              <a:rPr dirty="0" sz="1200" spc="-5">
                <a:latin typeface="Times New Roman"/>
                <a:cs typeface="Times New Roman"/>
              </a:rPr>
              <a:t>est affichée en-dessous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chaque tableau selon </a:t>
            </a:r>
            <a:r>
              <a:rPr dirty="0" sz="1200">
                <a:latin typeface="Times New Roman"/>
                <a:cs typeface="Times New Roman"/>
              </a:rPr>
              <a:t>que les filles ou </a:t>
            </a:r>
            <a:r>
              <a:rPr dirty="0" sz="1200" spc="-5">
                <a:latin typeface="Times New Roman"/>
                <a:cs typeface="Times New Roman"/>
              </a:rPr>
              <a:t>garçons </a:t>
            </a:r>
            <a:r>
              <a:rPr dirty="0" sz="1200">
                <a:latin typeface="Times New Roman"/>
                <a:cs typeface="Times New Roman"/>
              </a:rPr>
              <a:t>soient les plus </a:t>
            </a:r>
            <a:r>
              <a:rPr dirty="0" sz="1200" spc="-5">
                <a:latin typeface="Times New Roman"/>
                <a:cs typeface="Times New Roman"/>
              </a:rPr>
              <a:t>défavorisés  par rapport au </a:t>
            </a:r>
            <a:r>
              <a:rPr dirty="0" sz="1200">
                <a:latin typeface="Times New Roman"/>
                <a:cs typeface="Times New Roman"/>
              </a:rPr>
              <a:t>phénomène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mesuré.</a:t>
            </a:r>
            <a:endParaRPr sz="1200">
              <a:latin typeface="Times New Roman"/>
              <a:cs typeface="Times New Roman"/>
            </a:endParaRPr>
          </a:p>
          <a:p>
            <a:pPr algn="just" marL="12700" marR="8890">
              <a:lnSpc>
                <a:spcPct val="102699"/>
              </a:lnSpc>
              <a:spcBef>
                <a:spcPts val="810"/>
              </a:spcBef>
            </a:pPr>
            <a:r>
              <a:rPr dirty="0" sz="1200" spc="-5">
                <a:latin typeface="Times New Roman"/>
                <a:cs typeface="Times New Roman"/>
              </a:rPr>
              <a:t>Des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valeurs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de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références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rapport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à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politique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éducative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nationale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(PIE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2012-2015,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PSE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à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2018-  2022, …) sont </a:t>
            </a:r>
            <a:r>
              <a:rPr dirty="0" sz="1200" spc="-5">
                <a:latin typeface="Times New Roman"/>
                <a:cs typeface="Times New Roman"/>
              </a:rPr>
              <a:t>données </a:t>
            </a:r>
            <a:r>
              <a:rPr dirty="0" sz="1200">
                <a:latin typeface="Times New Roman"/>
                <a:cs typeface="Times New Roman"/>
              </a:rPr>
              <a:t>à titre </a:t>
            </a:r>
            <a:r>
              <a:rPr dirty="0" sz="1200" spc="-5">
                <a:latin typeface="Times New Roman"/>
                <a:cs typeface="Times New Roman"/>
              </a:rPr>
              <a:t>indicatif pour les </a:t>
            </a:r>
            <a:r>
              <a:rPr dirty="0" sz="1200">
                <a:latin typeface="Times New Roman"/>
                <a:cs typeface="Times New Roman"/>
              </a:rPr>
              <a:t>taux de </a:t>
            </a:r>
            <a:r>
              <a:rPr dirty="0" sz="1200" spc="-5">
                <a:latin typeface="Times New Roman"/>
                <a:cs typeface="Times New Roman"/>
              </a:rPr>
              <a:t>rétention </a:t>
            </a:r>
            <a:r>
              <a:rPr dirty="0" sz="1200">
                <a:latin typeface="Times New Roman"/>
                <a:cs typeface="Times New Roman"/>
              </a:rPr>
              <a:t>et de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redoublement.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0014" y="10086466"/>
            <a:ext cx="129539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5"/>
              </a:lnSpc>
            </a:pPr>
            <a:r>
              <a:rPr dirty="0" sz="800">
                <a:latin typeface="Calibri"/>
                <a:cs typeface="Calibri"/>
              </a:rPr>
              <a:t>10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3832225"/>
            <a:ext cx="9277985" cy="982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>
              <a:lnSpc>
                <a:spcPct val="100000"/>
              </a:lnSpc>
              <a:tabLst>
                <a:tab pos="1384300" algn="l"/>
              </a:tabLst>
            </a:pPr>
            <a:r>
              <a:rPr dirty="0" sz="1200">
                <a:latin typeface="Times New Roman"/>
                <a:cs typeface="Times New Roman"/>
              </a:rPr>
              <a:t>3.1.2	</a:t>
            </a:r>
            <a:r>
              <a:rPr dirty="0" sz="1200" spc="-5" b="1">
                <a:latin typeface="Times New Roman"/>
                <a:cs typeface="Times New Roman"/>
              </a:rPr>
              <a:t>RESSOURCES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2499"/>
              </a:lnSpc>
              <a:spcBef>
                <a:spcPts val="825"/>
              </a:spcBef>
            </a:pPr>
            <a:r>
              <a:rPr dirty="0" sz="1200">
                <a:latin typeface="Times New Roman"/>
                <a:cs typeface="Times New Roman"/>
              </a:rPr>
              <a:t>Ce bloc </a:t>
            </a:r>
            <a:r>
              <a:rPr dirty="0" sz="1200" spc="-5">
                <a:latin typeface="Times New Roman"/>
                <a:cs typeface="Times New Roman"/>
              </a:rPr>
              <a:t>est constitué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cinq tableaux d’indicateurs liés respectivement </a:t>
            </a:r>
            <a:r>
              <a:rPr dirty="0" sz="1200">
                <a:latin typeface="Times New Roman"/>
                <a:cs typeface="Times New Roman"/>
              </a:rPr>
              <a:t>aux </a:t>
            </a:r>
            <a:r>
              <a:rPr dirty="0" sz="1200" spc="-5">
                <a:latin typeface="Times New Roman"/>
                <a:cs typeface="Times New Roman"/>
              </a:rPr>
              <a:t>ressources humaines, matérielles, et financières ainsi </a:t>
            </a:r>
            <a:r>
              <a:rPr dirty="0" sz="1200">
                <a:latin typeface="Times New Roman"/>
                <a:cs typeface="Times New Roman"/>
              </a:rPr>
              <a:t>qu’à </a:t>
            </a:r>
            <a:r>
              <a:rPr dirty="0" sz="1200" spc="-5">
                <a:latin typeface="Times New Roman"/>
                <a:cs typeface="Times New Roman"/>
              </a:rPr>
              <a:t>l’environnement  dans lequel </a:t>
            </a:r>
            <a:r>
              <a:rPr dirty="0" sz="1200">
                <a:latin typeface="Times New Roman"/>
                <a:cs typeface="Times New Roman"/>
              </a:rPr>
              <a:t>évolue </a:t>
            </a:r>
            <a:r>
              <a:rPr dirty="0" sz="1200" spc="-5">
                <a:latin typeface="Times New Roman"/>
                <a:cs typeface="Times New Roman"/>
              </a:rPr>
              <a:t>Les écoles </a:t>
            </a:r>
            <a:r>
              <a:rPr dirty="0" sz="1200">
                <a:latin typeface="Times New Roman"/>
                <a:cs typeface="Times New Roman"/>
              </a:rPr>
              <a:t>de la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CISCO.</a:t>
            </a:r>
            <a:endParaRPr sz="1200">
              <a:latin typeface="Times New Roman"/>
              <a:cs typeface="Times New Roman"/>
            </a:endParaRPr>
          </a:p>
          <a:p>
            <a:pPr marL="1148080">
              <a:lnSpc>
                <a:spcPct val="100000"/>
              </a:lnSpc>
              <a:spcBef>
                <a:spcPts val="850"/>
              </a:spcBef>
            </a:pPr>
            <a:r>
              <a:rPr dirty="0" sz="1200">
                <a:latin typeface="Courier New"/>
                <a:cs typeface="Courier New"/>
              </a:rPr>
              <a:t>o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6090" y="933450"/>
            <a:ext cx="9505950" cy="2714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13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4257421"/>
            <a:ext cx="9277350" cy="840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>
              <a:lnSpc>
                <a:spcPct val="100000"/>
              </a:lnSpc>
              <a:tabLst>
                <a:tab pos="1384300" algn="l"/>
              </a:tabLst>
            </a:pPr>
            <a:r>
              <a:rPr dirty="0" sz="1200">
                <a:latin typeface="Times New Roman"/>
                <a:cs typeface="Times New Roman"/>
              </a:rPr>
              <a:t>3.1.3	</a:t>
            </a:r>
            <a:r>
              <a:rPr dirty="0" sz="1200" b="1">
                <a:latin typeface="Times New Roman"/>
                <a:cs typeface="Times New Roman"/>
              </a:rPr>
              <a:t>Analyse </a:t>
            </a:r>
            <a:r>
              <a:rPr dirty="0" sz="1200" spc="-5" b="1">
                <a:latin typeface="Times New Roman"/>
                <a:cs typeface="Times New Roman"/>
              </a:rPr>
              <a:t>des </a:t>
            </a:r>
            <a:r>
              <a:rPr dirty="0" sz="1200" b="1">
                <a:latin typeface="Times New Roman"/>
                <a:cs typeface="Times New Roman"/>
              </a:rPr>
              <a:t>goulots </a:t>
            </a:r>
            <a:r>
              <a:rPr dirty="0" sz="1200" spc="-5" b="1">
                <a:latin typeface="Times New Roman"/>
                <a:cs typeface="Times New Roman"/>
              </a:rPr>
              <a:t>d’étranglement</a:t>
            </a:r>
            <a:r>
              <a:rPr dirty="0" sz="1200" spc="-55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944"/>
              </a:spcBef>
            </a:pPr>
            <a:r>
              <a:rPr dirty="0" sz="1200" spc="-5">
                <a:latin typeface="Times New Roman"/>
                <a:cs typeface="Times New Roman"/>
              </a:rPr>
              <a:t>Cette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sous-partie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représentation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graphique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qui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permet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faire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comparaison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l’évolution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indicateurs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de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couverture,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l’efficacité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interne 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qualité </a:t>
            </a:r>
            <a:r>
              <a:rPr dirty="0" sz="1200">
                <a:latin typeface="Times New Roman"/>
                <a:cs typeface="Times New Roman"/>
              </a:rPr>
              <a:t>sur l’année de production </a:t>
            </a:r>
            <a:r>
              <a:rPr dirty="0" sz="1200" spc="-5">
                <a:latin typeface="Times New Roman"/>
                <a:cs typeface="Times New Roman"/>
              </a:rPr>
              <a:t>et l’année </a:t>
            </a:r>
            <a:r>
              <a:rPr dirty="0" sz="1200">
                <a:latin typeface="Times New Roman"/>
                <a:cs typeface="Times New Roman"/>
              </a:rPr>
              <a:t>précédente. Elle </a:t>
            </a:r>
            <a:r>
              <a:rPr dirty="0" sz="1200" spc="-5">
                <a:latin typeface="Times New Roman"/>
                <a:cs typeface="Times New Roman"/>
              </a:rPr>
              <a:t>permet d’identifier et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chiffrer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déterminants (offres et demandes) </a:t>
            </a:r>
            <a:r>
              <a:rPr dirty="0" sz="1200">
                <a:latin typeface="Times New Roman"/>
                <a:cs typeface="Times New Roman"/>
              </a:rPr>
              <a:t>qui </a:t>
            </a:r>
            <a:r>
              <a:rPr dirty="0" sz="1200" spc="-5">
                <a:latin typeface="Times New Roman"/>
                <a:cs typeface="Times New Roman"/>
              </a:rPr>
              <a:t>freinent 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scolarisation </a:t>
            </a:r>
            <a:r>
              <a:rPr dirty="0" sz="1200">
                <a:latin typeface="Times New Roman"/>
                <a:cs typeface="Times New Roman"/>
              </a:rPr>
              <a:t>(ou la rétention)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ainsi </a:t>
            </a:r>
            <a:r>
              <a:rPr dirty="0" sz="1200" spc="-5">
                <a:latin typeface="Times New Roman"/>
                <a:cs typeface="Times New Roman"/>
              </a:rPr>
              <a:t>d’aider </a:t>
            </a:r>
            <a:r>
              <a:rPr dirty="0" sz="1200">
                <a:latin typeface="Times New Roman"/>
                <a:cs typeface="Times New Roman"/>
              </a:rPr>
              <a:t>à la </a:t>
            </a:r>
            <a:r>
              <a:rPr dirty="0" sz="1200" spc="-5">
                <a:latin typeface="Times New Roman"/>
                <a:cs typeface="Times New Roman"/>
              </a:rPr>
              <a:t>recherche </a:t>
            </a:r>
            <a:r>
              <a:rPr dirty="0" sz="1200">
                <a:latin typeface="Times New Roman"/>
                <a:cs typeface="Times New Roman"/>
              </a:rPr>
              <a:t>de solutions qui </a:t>
            </a:r>
            <a:r>
              <a:rPr dirty="0" sz="1200" spc="-5">
                <a:latin typeface="Times New Roman"/>
                <a:cs typeface="Times New Roman"/>
              </a:rPr>
              <a:t>répondent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ces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freins.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98014" y="720090"/>
            <a:ext cx="6892925" cy="3247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13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20090" y="720090"/>
            <a:ext cx="8934450" cy="36410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13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70014" y="10074147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707135"/>
            <a:ext cx="6148070" cy="152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7100">
              <a:lnSpc>
                <a:spcPct val="100000"/>
              </a:lnSpc>
              <a:tabLst>
                <a:tab pos="1384300" algn="l"/>
              </a:tabLst>
            </a:pPr>
            <a:r>
              <a:rPr dirty="0" sz="1200" b="1">
                <a:latin typeface="Times New Roman"/>
                <a:cs typeface="Times New Roman"/>
              </a:rPr>
              <a:t>3.1.4	</a:t>
            </a:r>
            <a:r>
              <a:rPr dirty="0" sz="1200" spc="-5" b="1">
                <a:latin typeface="Times New Roman"/>
                <a:cs typeface="Times New Roman"/>
              </a:rPr>
              <a:t>Efficience</a:t>
            </a:r>
            <a:endParaRPr sz="12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02899"/>
              </a:lnSpc>
              <a:spcBef>
                <a:spcPts val="800"/>
              </a:spcBef>
            </a:pPr>
            <a:r>
              <a:rPr dirty="0" sz="1200" spc="-5">
                <a:latin typeface="Times New Roman"/>
                <a:cs typeface="Times New Roman"/>
              </a:rPr>
              <a:t>L’objectif est </a:t>
            </a:r>
            <a:r>
              <a:rPr dirty="0" sz="1200">
                <a:latin typeface="Times New Roman"/>
                <a:cs typeface="Times New Roman"/>
              </a:rPr>
              <a:t>ici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positionner </a:t>
            </a:r>
            <a:r>
              <a:rPr dirty="0" sz="1200" spc="-5">
                <a:latin typeface="Times New Roman"/>
                <a:cs typeface="Times New Roman"/>
              </a:rPr>
              <a:t>chaque ZAP </a:t>
            </a:r>
            <a:r>
              <a:rPr dirty="0" sz="1200">
                <a:latin typeface="Times New Roman"/>
                <a:cs typeface="Times New Roman"/>
              </a:rPr>
              <a:t>par </a:t>
            </a:r>
            <a:r>
              <a:rPr dirty="0" sz="1200" spc="-5">
                <a:latin typeface="Times New Roman"/>
                <a:cs typeface="Times New Roman"/>
              </a:rPr>
              <a:t>rapport aux autres au sein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CISCO et </a:t>
            </a:r>
            <a:r>
              <a:rPr dirty="0" sz="1200">
                <a:latin typeface="Times New Roman"/>
                <a:cs typeface="Times New Roman"/>
              </a:rPr>
              <a:t>ce,  </a:t>
            </a:r>
            <a:r>
              <a:rPr dirty="0" sz="1200" spc="-5">
                <a:latin typeface="Times New Roman"/>
                <a:cs typeface="Times New Roman"/>
              </a:rPr>
              <a:t>relativement </a:t>
            </a:r>
            <a:r>
              <a:rPr dirty="0" sz="1200">
                <a:latin typeface="Times New Roman"/>
                <a:cs typeface="Times New Roman"/>
              </a:rPr>
              <a:t>à sa </a:t>
            </a:r>
            <a:r>
              <a:rPr dirty="0" sz="1200" spc="-5">
                <a:latin typeface="Times New Roman"/>
                <a:cs typeface="Times New Roman"/>
              </a:rPr>
              <a:t>capacité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produire des résultats comparativement aux moyens </a:t>
            </a:r>
            <a:r>
              <a:rPr dirty="0" sz="1200">
                <a:latin typeface="Times New Roman"/>
                <a:cs typeface="Times New Roman"/>
              </a:rPr>
              <a:t>dont il </a:t>
            </a:r>
            <a:r>
              <a:rPr dirty="0" sz="1200" spc="-5">
                <a:latin typeface="Times New Roman"/>
                <a:cs typeface="Times New Roman"/>
              </a:rPr>
              <a:t>dispose. </a:t>
            </a:r>
            <a:r>
              <a:rPr dirty="0" sz="1200" spc="-10">
                <a:latin typeface="Times New Roman"/>
                <a:cs typeface="Times New Roman"/>
              </a:rPr>
              <a:t>Il  </a:t>
            </a:r>
            <a:r>
              <a:rPr dirty="0" sz="1200" spc="-5">
                <a:latin typeface="Times New Roman"/>
                <a:cs typeface="Times New Roman"/>
              </a:rPr>
              <a:t>s’agit </a:t>
            </a:r>
            <a:r>
              <a:rPr dirty="0" sz="1200">
                <a:latin typeface="Times New Roman"/>
                <a:cs typeface="Times New Roman"/>
              </a:rPr>
              <a:t>donc de comparer </a:t>
            </a:r>
            <a:r>
              <a:rPr dirty="0" sz="1200" spc="-5">
                <a:latin typeface="Times New Roman"/>
                <a:cs typeface="Times New Roman"/>
              </a:rPr>
              <a:t>les résultats </a:t>
            </a:r>
            <a:r>
              <a:rPr dirty="0" sz="1200">
                <a:latin typeface="Times New Roman"/>
                <a:cs typeface="Times New Roman"/>
              </a:rPr>
              <a:t>par </a:t>
            </a:r>
            <a:r>
              <a:rPr dirty="0" sz="1200" spc="-5">
                <a:latin typeface="Times New Roman"/>
                <a:cs typeface="Times New Roman"/>
              </a:rPr>
              <a:t>rapport </a:t>
            </a:r>
            <a:r>
              <a:rPr dirty="0" sz="1200">
                <a:latin typeface="Times New Roman"/>
                <a:cs typeface="Times New Roman"/>
              </a:rPr>
              <a:t>aux </a:t>
            </a:r>
            <a:r>
              <a:rPr dirty="0" sz="1200" spc="-5">
                <a:latin typeface="Times New Roman"/>
                <a:cs typeface="Times New Roman"/>
              </a:rPr>
              <a:t>ressources </a:t>
            </a:r>
            <a:r>
              <a:rPr dirty="0" sz="1200">
                <a:latin typeface="Times New Roman"/>
                <a:cs typeface="Times New Roman"/>
              </a:rPr>
              <a:t>mise </a:t>
            </a:r>
            <a:r>
              <a:rPr dirty="0" sz="1200" spc="-5">
                <a:latin typeface="Times New Roman"/>
                <a:cs typeface="Times New Roman"/>
              </a:rPr>
              <a:t>en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œuvre.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3499"/>
              </a:lnSpc>
              <a:spcBef>
                <a:spcPts val="810"/>
              </a:spcBef>
            </a:pP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ce faire, des </a:t>
            </a:r>
            <a:r>
              <a:rPr dirty="0" sz="1200">
                <a:latin typeface="Times New Roman"/>
                <a:cs typeface="Times New Roman"/>
              </a:rPr>
              <a:t>indices </a:t>
            </a:r>
            <a:r>
              <a:rPr dirty="0" sz="1200" spc="-5">
                <a:latin typeface="Times New Roman"/>
                <a:cs typeface="Times New Roman"/>
              </a:rPr>
              <a:t>synthétiques des </a:t>
            </a:r>
            <a:r>
              <a:rPr dirty="0" sz="1200">
                <a:latin typeface="Times New Roman"/>
                <a:cs typeface="Times New Roman"/>
              </a:rPr>
              <a:t>résultats </a:t>
            </a:r>
            <a:r>
              <a:rPr dirty="0" sz="1200" spc="-5">
                <a:latin typeface="Times New Roman"/>
                <a:cs typeface="Times New Roman"/>
              </a:rPr>
              <a:t>et ressources/contexte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conçus et calculés  </a:t>
            </a: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chaque ZAP. </a:t>
            </a:r>
            <a:r>
              <a:rPr dirty="0" sz="1200" spc="-10">
                <a:latin typeface="Times New Roman"/>
                <a:cs typeface="Times New Roman"/>
              </a:rPr>
              <a:t>Ils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ensuite croisés et présentés dans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100" spc="-5">
                <a:latin typeface="Times New Roman"/>
                <a:cs typeface="Times New Roman"/>
              </a:rPr>
              <a:t>graphe composé </a:t>
            </a:r>
            <a:r>
              <a:rPr dirty="0" sz="1100">
                <a:latin typeface="Times New Roman"/>
                <a:cs typeface="Times New Roman"/>
              </a:rPr>
              <a:t>de neuf </a:t>
            </a:r>
            <a:r>
              <a:rPr dirty="0" sz="1100" spc="-5">
                <a:latin typeface="Times New Roman"/>
                <a:cs typeface="Times New Roman"/>
              </a:rPr>
              <a:t>cadrans  comportant </a:t>
            </a:r>
            <a:r>
              <a:rPr dirty="0" sz="1100">
                <a:latin typeface="Times New Roman"/>
                <a:cs typeface="Times New Roman"/>
              </a:rPr>
              <a:t>chacun le </a:t>
            </a:r>
            <a:r>
              <a:rPr dirty="0" sz="1100" spc="-10">
                <a:latin typeface="Times New Roman"/>
                <a:cs typeface="Times New Roman"/>
              </a:rPr>
              <a:t>pictogramme </a:t>
            </a:r>
            <a:r>
              <a:rPr dirty="0" sz="1100">
                <a:latin typeface="Times New Roman"/>
                <a:cs typeface="Times New Roman"/>
              </a:rPr>
              <a:t>exprimant </a:t>
            </a:r>
            <a:r>
              <a:rPr dirty="0" sz="1100" spc="-5">
                <a:latin typeface="Times New Roman"/>
                <a:cs typeface="Times New Roman"/>
              </a:rPr>
              <a:t>l’efficience. Chaque </a:t>
            </a:r>
            <a:r>
              <a:rPr dirty="0" sz="1100" spc="-10">
                <a:latin typeface="Times New Roman"/>
                <a:cs typeface="Times New Roman"/>
              </a:rPr>
              <a:t>ZAP </a:t>
            </a:r>
            <a:r>
              <a:rPr dirty="0" sz="1100">
                <a:latin typeface="Times New Roman"/>
                <a:cs typeface="Times New Roman"/>
              </a:rPr>
              <a:t>est représenté par un </a:t>
            </a:r>
            <a:r>
              <a:rPr dirty="0" sz="1100" spc="-5">
                <a:latin typeface="Times New Roman"/>
                <a:cs typeface="Times New Roman"/>
              </a:rPr>
              <a:t>carré </a:t>
            </a:r>
            <a:r>
              <a:rPr dirty="0" sz="1100" spc="-10">
                <a:latin typeface="Times New Roman"/>
                <a:cs typeface="Times New Roman"/>
              </a:rPr>
              <a:t>et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apparaît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5134228"/>
            <a:ext cx="5421630" cy="182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dans un </a:t>
            </a:r>
            <a:r>
              <a:rPr dirty="0" sz="1100" spc="-5">
                <a:latin typeface="Times New Roman"/>
                <a:cs typeface="Times New Roman"/>
              </a:rPr>
              <a:t>cadran qui correspond </a:t>
            </a:r>
            <a:r>
              <a:rPr dirty="0" sz="1100">
                <a:latin typeface="Times New Roman"/>
                <a:cs typeface="Times New Roman"/>
              </a:rPr>
              <a:t>à </a:t>
            </a:r>
            <a:r>
              <a:rPr dirty="0" sz="1100" spc="-5">
                <a:latin typeface="Times New Roman"/>
                <a:cs typeface="Times New Roman"/>
              </a:rPr>
              <a:t>son efficience. Ci-joint la signification </a:t>
            </a:r>
            <a:r>
              <a:rPr dirty="0" sz="110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chaque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pictogramme.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19327" y="5421757"/>
          <a:ext cx="4956175" cy="2292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360"/>
                <a:gridCol w="4502861"/>
              </a:tblGrid>
              <a:tr h="509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9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méritante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(même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les ressources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sont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très insuffisantes: enseignants, manuels,…)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résultats</a:t>
                      </a:r>
                      <a:r>
                        <a:rPr dirty="0" sz="900" spc="2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sont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i="1">
                          <a:latin typeface="Times New Roman"/>
                          <a:cs typeface="Times New Roman"/>
                        </a:rPr>
                        <a:t>quand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même</a:t>
                      </a:r>
                      <a:r>
                        <a:rPr dirty="0" sz="900" spc="-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satisfaisants.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7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73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Méritante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2413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(résultats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satisfaisants par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rapport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aux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ressources</a:t>
                      </a:r>
                      <a:r>
                        <a:rPr dirty="0" sz="900" spc="3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insuffisantes)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3048">
                      <a:solidFill>
                        <a:srgbClr val="000000"/>
                      </a:solidFill>
                      <a:prstDash val="solid"/>
                    </a:lnL>
                    <a:lnR w="3047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/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10" b="1">
                          <a:latin typeface="Times New Roman"/>
                          <a:cs typeface="Times New Roman"/>
                        </a:rPr>
                        <a:t>Acceptable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311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 spc="10" i="1">
                          <a:latin typeface="Times New Roman"/>
                          <a:cs typeface="Times New Roman"/>
                        </a:rPr>
                        <a:t>(résultats conformes </a:t>
                      </a:r>
                      <a:r>
                        <a:rPr dirty="0" sz="900" spc="15" i="1">
                          <a:latin typeface="Times New Roman"/>
                          <a:cs typeface="Times New Roman"/>
                        </a:rPr>
                        <a:t>aux</a:t>
                      </a:r>
                      <a:r>
                        <a:rPr dirty="0" sz="900" spc="-5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10" i="1">
                          <a:latin typeface="Times New Roman"/>
                          <a:cs typeface="Times New Roman"/>
                        </a:rPr>
                        <a:t>ressources)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3048">
                      <a:solidFill>
                        <a:srgbClr val="000000"/>
                      </a:solidFill>
                      <a:prstDash val="solid"/>
                    </a:lnL>
                    <a:lnR w="3047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99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Décevante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L="26034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(résultats décevants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rapport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aux</a:t>
                      </a:r>
                      <a:r>
                        <a:rPr dirty="0" sz="900" spc="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ressources)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3048">
                      <a:solidFill>
                        <a:srgbClr val="000000"/>
                      </a:solidFill>
                      <a:prstDash val="solid"/>
                    </a:lnL>
                    <a:lnR w="3047">
                      <a:solidFill>
                        <a:srgbClr val="000000"/>
                      </a:solidFill>
                      <a:prstDash val="solid"/>
                    </a:lnR>
                    <a:lnT w="3048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6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048">
                      <a:solidFill>
                        <a:srgbClr val="000000"/>
                      </a:solidFill>
                      <a:prstDash val="solid"/>
                    </a:lnL>
                    <a:lnR w="3048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298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9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15" b="1">
                          <a:latin typeface="Times New Roman"/>
                          <a:cs typeface="Times New Roman"/>
                        </a:rPr>
                        <a:t>décevante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3144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(résultats très décevants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900" spc="-5" i="1">
                          <a:latin typeface="Times New Roman"/>
                          <a:cs typeface="Times New Roman"/>
                        </a:rPr>
                        <a:t>rapport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aux</a:t>
                      </a:r>
                      <a:r>
                        <a:rPr dirty="0" sz="900" spc="2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i="1">
                          <a:latin typeface="Times New Roman"/>
                          <a:cs typeface="Times New Roman"/>
                        </a:rPr>
                        <a:t>ressources)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3048">
                      <a:solidFill>
                        <a:srgbClr val="000000"/>
                      </a:solidFill>
                      <a:prstDash val="solid"/>
                    </a:lnL>
                    <a:lnR w="3047">
                      <a:solidFill>
                        <a:srgbClr val="000000"/>
                      </a:solidFill>
                      <a:prstDash val="solid"/>
                    </a:lnR>
                    <a:lnT w="3047">
                      <a:solidFill>
                        <a:srgbClr val="000000"/>
                      </a:solidFill>
                      <a:prstDash val="solid"/>
                    </a:lnT>
                    <a:lnB w="3047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392682" y="9444228"/>
            <a:ext cx="4251960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L’interprétation </a:t>
            </a:r>
            <a:r>
              <a:rPr dirty="0" sz="1200">
                <a:latin typeface="Times New Roman"/>
                <a:cs typeface="Times New Roman"/>
              </a:rPr>
              <a:t>de chaque </a:t>
            </a:r>
            <a:r>
              <a:rPr dirty="0" sz="1200" spc="-5">
                <a:latin typeface="Times New Roman"/>
                <a:cs typeface="Times New Roman"/>
              </a:rPr>
              <a:t>cadran </a:t>
            </a:r>
            <a:r>
              <a:rPr dirty="0" sz="1200">
                <a:latin typeface="Times New Roman"/>
                <a:cs typeface="Times New Roman"/>
              </a:rPr>
              <a:t>numéroté </a:t>
            </a:r>
            <a:r>
              <a:rPr dirty="0" sz="1200" spc="-5">
                <a:latin typeface="Times New Roman"/>
                <a:cs typeface="Times New Roman"/>
              </a:rPr>
              <a:t>est énumérée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ci-dessous: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15389" y="2250312"/>
            <a:ext cx="4762500" cy="28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23900" y="5435472"/>
            <a:ext cx="412750" cy="4944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64540" y="5962522"/>
            <a:ext cx="306704" cy="3232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67080" y="6837552"/>
            <a:ext cx="358139" cy="387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56284" y="7327772"/>
            <a:ext cx="372109" cy="3073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62634" y="6426707"/>
            <a:ext cx="314325" cy="343535"/>
          </a:xfrm>
          <a:custGeom>
            <a:avLst/>
            <a:gdLst/>
            <a:ahLst/>
            <a:cxnLst/>
            <a:rect l="l" t="t" r="r" b="b"/>
            <a:pathLst>
              <a:path w="314325" h="343534">
                <a:moveTo>
                  <a:pt x="157162" y="0"/>
                </a:moveTo>
                <a:lnTo>
                  <a:pt x="115380" y="6140"/>
                </a:lnTo>
                <a:lnTo>
                  <a:pt x="77836" y="23466"/>
                </a:lnTo>
                <a:lnTo>
                  <a:pt x="46029" y="50339"/>
                </a:lnTo>
                <a:lnTo>
                  <a:pt x="21455" y="85118"/>
                </a:lnTo>
                <a:lnTo>
                  <a:pt x="5613" y="126162"/>
                </a:lnTo>
                <a:lnTo>
                  <a:pt x="0" y="171830"/>
                </a:lnTo>
                <a:lnTo>
                  <a:pt x="5613" y="217490"/>
                </a:lnTo>
                <a:lnTo>
                  <a:pt x="21455" y="258510"/>
                </a:lnTo>
                <a:lnTo>
                  <a:pt x="46029" y="293258"/>
                </a:lnTo>
                <a:lnTo>
                  <a:pt x="77836" y="320101"/>
                </a:lnTo>
                <a:lnTo>
                  <a:pt x="115380" y="337404"/>
                </a:lnTo>
                <a:lnTo>
                  <a:pt x="157162" y="343535"/>
                </a:lnTo>
                <a:lnTo>
                  <a:pt x="198940" y="337404"/>
                </a:lnTo>
                <a:lnTo>
                  <a:pt x="236482" y="320101"/>
                </a:lnTo>
                <a:lnTo>
                  <a:pt x="268290" y="293258"/>
                </a:lnTo>
                <a:lnTo>
                  <a:pt x="292866" y="258510"/>
                </a:lnTo>
                <a:lnTo>
                  <a:pt x="308710" y="217490"/>
                </a:lnTo>
                <a:lnTo>
                  <a:pt x="314325" y="171830"/>
                </a:lnTo>
                <a:lnTo>
                  <a:pt x="308710" y="126162"/>
                </a:lnTo>
                <a:lnTo>
                  <a:pt x="292866" y="85118"/>
                </a:lnTo>
                <a:lnTo>
                  <a:pt x="268290" y="50339"/>
                </a:lnTo>
                <a:lnTo>
                  <a:pt x="236482" y="23466"/>
                </a:lnTo>
                <a:lnTo>
                  <a:pt x="198940" y="6140"/>
                </a:lnTo>
                <a:lnTo>
                  <a:pt x="157162" y="0"/>
                </a:lnTo>
                <a:close/>
              </a:path>
            </a:pathLst>
          </a:custGeom>
          <a:solidFill>
            <a:srgbClr val="FFC000">
              <a:alpha val="6901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62634" y="6426707"/>
            <a:ext cx="314325" cy="343535"/>
          </a:xfrm>
          <a:custGeom>
            <a:avLst/>
            <a:gdLst/>
            <a:ahLst/>
            <a:cxnLst/>
            <a:rect l="l" t="t" r="r" b="b"/>
            <a:pathLst>
              <a:path w="314325" h="343534">
                <a:moveTo>
                  <a:pt x="0" y="171830"/>
                </a:moveTo>
                <a:lnTo>
                  <a:pt x="5613" y="126162"/>
                </a:lnTo>
                <a:lnTo>
                  <a:pt x="21455" y="85118"/>
                </a:lnTo>
                <a:lnTo>
                  <a:pt x="46029" y="50339"/>
                </a:lnTo>
                <a:lnTo>
                  <a:pt x="77836" y="23466"/>
                </a:lnTo>
                <a:lnTo>
                  <a:pt x="115380" y="6140"/>
                </a:lnTo>
                <a:lnTo>
                  <a:pt x="157162" y="0"/>
                </a:lnTo>
                <a:lnTo>
                  <a:pt x="198940" y="6140"/>
                </a:lnTo>
                <a:lnTo>
                  <a:pt x="236482" y="23466"/>
                </a:lnTo>
                <a:lnTo>
                  <a:pt x="268290" y="50339"/>
                </a:lnTo>
                <a:lnTo>
                  <a:pt x="292866" y="85118"/>
                </a:lnTo>
                <a:lnTo>
                  <a:pt x="308710" y="126162"/>
                </a:lnTo>
                <a:lnTo>
                  <a:pt x="314325" y="171830"/>
                </a:lnTo>
                <a:lnTo>
                  <a:pt x="308710" y="217490"/>
                </a:lnTo>
                <a:lnTo>
                  <a:pt x="292866" y="258510"/>
                </a:lnTo>
                <a:lnTo>
                  <a:pt x="268290" y="293258"/>
                </a:lnTo>
                <a:lnTo>
                  <a:pt x="236482" y="320101"/>
                </a:lnTo>
                <a:lnTo>
                  <a:pt x="198940" y="337404"/>
                </a:lnTo>
                <a:lnTo>
                  <a:pt x="157162" y="343535"/>
                </a:lnTo>
                <a:lnTo>
                  <a:pt x="115380" y="337404"/>
                </a:lnTo>
                <a:lnTo>
                  <a:pt x="77836" y="320101"/>
                </a:lnTo>
                <a:lnTo>
                  <a:pt x="46029" y="293258"/>
                </a:lnTo>
                <a:lnTo>
                  <a:pt x="21455" y="258510"/>
                </a:lnTo>
                <a:lnTo>
                  <a:pt x="5613" y="217490"/>
                </a:lnTo>
                <a:lnTo>
                  <a:pt x="0" y="171830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68629" y="6517385"/>
            <a:ext cx="23495" cy="40005"/>
          </a:xfrm>
          <a:custGeom>
            <a:avLst/>
            <a:gdLst/>
            <a:ahLst/>
            <a:cxnLst/>
            <a:rect l="l" t="t" r="r" b="b"/>
            <a:pathLst>
              <a:path w="23494" h="40004">
                <a:moveTo>
                  <a:pt x="17957" y="0"/>
                </a:moveTo>
                <a:lnTo>
                  <a:pt x="5181" y="0"/>
                </a:lnTo>
                <a:lnTo>
                  <a:pt x="0" y="8889"/>
                </a:lnTo>
                <a:lnTo>
                  <a:pt x="0" y="30861"/>
                </a:lnTo>
                <a:lnTo>
                  <a:pt x="5181" y="39750"/>
                </a:lnTo>
                <a:lnTo>
                  <a:pt x="17957" y="39750"/>
                </a:lnTo>
                <a:lnTo>
                  <a:pt x="23139" y="30861"/>
                </a:lnTo>
                <a:lnTo>
                  <a:pt x="23139" y="8889"/>
                </a:lnTo>
                <a:lnTo>
                  <a:pt x="179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68629" y="6517385"/>
            <a:ext cx="23495" cy="40005"/>
          </a:xfrm>
          <a:custGeom>
            <a:avLst/>
            <a:gdLst/>
            <a:ahLst/>
            <a:cxnLst/>
            <a:rect l="l" t="t" r="r" b="b"/>
            <a:pathLst>
              <a:path w="23494" h="40004">
                <a:moveTo>
                  <a:pt x="0" y="19812"/>
                </a:moveTo>
                <a:lnTo>
                  <a:pt x="0" y="8889"/>
                </a:lnTo>
                <a:lnTo>
                  <a:pt x="5181" y="0"/>
                </a:lnTo>
                <a:lnTo>
                  <a:pt x="11569" y="0"/>
                </a:lnTo>
                <a:lnTo>
                  <a:pt x="17957" y="0"/>
                </a:lnTo>
                <a:lnTo>
                  <a:pt x="23139" y="8889"/>
                </a:lnTo>
                <a:lnTo>
                  <a:pt x="23139" y="19812"/>
                </a:lnTo>
                <a:lnTo>
                  <a:pt x="23139" y="30861"/>
                </a:lnTo>
                <a:lnTo>
                  <a:pt x="17957" y="39750"/>
                </a:lnTo>
                <a:lnTo>
                  <a:pt x="11569" y="39750"/>
                </a:lnTo>
                <a:lnTo>
                  <a:pt x="5181" y="39750"/>
                </a:lnTo>
                <a:lnTo>
                  <a:pt x="0" y="30861"/>
                </a:lnTo>
                <a:lnTo>
                  <a:pt x="0" y="198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46696" y="6656958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 h="0">
                <a:moveTo>
                  <a:pt x="0" y="0"/>
                </a:moveTo>
                <a:lnTo>
                  <a:pt x="15758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52690" y="6513576"/>
            <a:ext cx="23495" cy="40005"/>
          </a:xfrm>
          <a:custGeom>
            <a:avLst/>
            <a:gdLst/>
            <a:ahLst/>
            <a:cxnLst/>
            <a:rect l="l" t="t" r="r" b="b"/>
            <a:pathLst>
              <a:path w="23494" h="40004">
                <a:moveTo>
                  <a:pt x="17945" y="0"/>
                </a:moveTo>
                <a:lnTo>
                  <a:pt x="5181" y="0"/>
                </a:lnTo>
                <a:lnTo>
                  <a:pt x="0" y="8889"/>
                </a:lnTo>
                <a:lnTo>
                  <a:pt x="0" y="30733"/>
                </a:lnTo>
                <a:lnTo>
                  <a:pt x="5181" y="39623"/>
                </a:lnTo>
                <a:lnTo>
                  <a:pt x="17945" y="39623"/>
                </a:lnTo>
                <a:lnTo>
                  <a:pt x="23126" y="30733"/>
                </a:lnTo>
                <a:lnTo>
                  <a:pt x="23126" y="8889"/>
                </a:lnTo>
                <a:lnTo>
                  <a:pt x="179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52690" y="6513576"/>
            <a:ext cx="23495" cy="40005"/>
          </a:xfrm>
          <a:custGeom>
            <a:avLst/>
            <a:gdLst/>
            <a:ahLst/>
            <a:cxnLst/>
            <a:rect l="l" t="t" r="r" b="b"/>
            <a:pathLst>
              <a:path w="23494" h="40004">
                <a:moveTo>
                  <a:pt x="0" y="19811"/>
                </a:moveTo>
                <a:lnTo>
                  <a:pt x="0" y="8889"/>
                </a:lnTo>
                <a:lnTo>
                  <a:pt x="5181" y="0"/>
                </a:lnTo>
                <a:lnTo>
                  <a:pt x="11569" y="0"/>
                </a:lnTo>
                <a:lnTo>
                  <a:pt x="17945" y="0"/>
                </a:lnTo>
                <a:lnTo>
                  <a:pt x="23126" y="8889"/>
                </a:lnTo>
                <a:lnTo>
                  <a:pt x="23126" y="19811"/>
                </a:lnTo>
                <a:lnTo>
                  <a:pt x="23126" y="30733"/>
                </a:lnTo>
                <a:lnTo>
                  <a:pt x="17945" y="39623"/>
                </a:lnTo>
                <a:lnTo>
                  <a:pt x="11569" y="39623"/>
                </a:lnTo>
                <a:lnTo>
                  <a:pt x="5181" y="39623"/>
                </a:lnTo>
                <a:lnTo>
                  <a:pt x="0" y="30733"/>
                </a:lnTo>
                <a:lnTo>
                  <a:pt x="0" y="1981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9786480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9606965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20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70014" y="9650476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15</a:t>
            </a:r>
            <a:endParaRPr sz="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19327" y="719327"/>
          <a:ext cx="5768340" cy="3661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528"/>
                <a:gridCol w="5490413"/>
              </a:tblGrid>
              <a:tr h="224027">
                <a:tc>
                  <a:txBody>
                    <a:bodyPr/>
                    <a:lstStyle/>
                    <a:p>
                      <a:pPr algn="ctr" marL="1270">
                        <a:lnSpc>
                          <a:spcPts val="1625"/>
                        </a:lnSpc>
                      </a:pPr>
                      <a:r>
                        <a:rPr dirty="0" sz="1400" spc="-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N°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Commentaires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913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Félicitation,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parmi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plus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performants 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 malgré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</a:t>
                      </a:r>
                      <a:r>
                        <a:rPr dirty="0" sz="11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 qui semble inferieur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 moyenne.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C’est très</a:t>
                      </a:r>
                      <a:r>
                        <a:rPr dirty="0" sz="1100" spc="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méritant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Bravo, 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parmi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plus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performants 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 avec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conforme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C’est</a:t>
                      </a:r>
                      <a:r>
                        <a:rPr dirty="0" sz="11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méritant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parmi les plus performants de la CISCO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compte tenu du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supérieur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Acceptable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Bravo, 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parmi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plus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performants 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 avec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1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qui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semble inferieur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C’est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méritant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31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performance de 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dans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dans la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CISCO,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compte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tenu du</a:t>
                      </a:r>
                      <a:r>
                        <a:rPr dirty="0" sz="11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 conforme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Ce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qui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est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acceptable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06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performance de 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dans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CISCO,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avec un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niveau</a:t>
                      </a:r>
                      <a:r>
                        <a:rPr dirty="0" sz="1100" spc="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 pourtant supérieur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CISCO.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C’est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b="1">
                          <a:latin typeface="Times New Roman"/>
                          <a:cs typeface="Times New Roman"/>
                        </a:rPr>
                        <a:t>décevant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90"/>
                        </a:lnSpc>
                      </a:pP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Vous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êtes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encouragé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améliorer votre</a:t>
                      </a:r>
                      <a:r>
                        <a:rPr dirty="0" sz="1100" spc="6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performance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210820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entre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moins performants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compte tenu de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votre niveau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ressources qui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est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également inferieur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Ce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qui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est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acceptable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3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marR="214629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situe parmi les moins performants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CISCO, malgré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 niveau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ressource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conforme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C’est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décevant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50"/>
                        </a:lnSpc>
                      </a:pP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Vous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êtes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encouragés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améliorer votre</a:t>
                      </a:r>
                      <a:r>
                        <a:rPr dirty="0" sz="1100" spc="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performance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79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8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Votre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ZAP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est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moins performant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 CISCO malgré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 niveau de ressource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supérieur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28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moyenne. C'est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très</a:t>
                      </a:r>
                      <a:r>
                        <a:rPr dirty="0" sz="11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décevant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ts val="1310"/>
                        </a:lnSpc>
                      </a:pP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Vous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êtes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fortement </a:t>
                      </a:r>
                      <a:r>
                        <a:rPr dirty="0" sz="1100" b="1" i="1">
                          <a:latin typeface="Times New Roman"/>
                          <a:cs typeface="Times New Roman"/>
                        </a:rPr>
                        <a:t>encouragés à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améliorer votre</a:t>
                      </a:r>
                      <a:r>
                        <a:rPr dirty="0" sz="1100" spc="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b="1" i="1">
                          <a:latin typeface="Times New Roman"/>
                          <a:cs typeface="Times New Roman"/>
                        </a:rPr>
                        <a:t>performance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6627" y="4359945"/>
            <a:ext cx="6145530" cy="286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2225">
              <a:lnSpc>
                <a:spcPct val="103800"/>
              </a:lnSpc>
            </a:pPr>
            <a:r>
              <a:rPr dirty="0" sz="1200" spc="-5" b="1" u="heavy">
                <a:latin typeface="Times New Roman"/>
                <a:cs typeface="Times New Roman"/>
              </a:rPr>
              <a:t>NB </a:t>
            </a:r>
            <a:r>
              <a:rPr dirty="0" sz="1200">
                <a:latin typeface="Times New Roman"/>
                <a:cs typeface="Times New Roman"/>
              </a:rPr>
              <a:t>: </a:t>
            </a:r>
            <a:r>
              <a:rPr dirty="0" sz="1200" spc="-5" b="1">
                <a:latin typeface="Times New Roman"/>
                <a:cs typeface="Times New Roman"/>
              </a:rPr>
              <a:t>L’efficacité </a:t>
            </a:r>
            <a:r>
              <a:rPr dirty="0" sz="1200">
                <a:latin typeface="Times New Roman"/>
                <a:cs typeface="Times New Roman"/>
              </a:rPr>
              <a:t>se </a:t>
            </a:r>
            <a:r>
              <a:rPr dirty="0" sz="1200" spc="-5">
                <a:latin typeface="Times New Roman"/>
                <a:cs typeface="Times New Roman"/>
              </a:rPr>
              <a:t>réfère </a:t>
            </a:r>
            <a:r>
              <a:rPr dirty="0" sz="1200">
                <a:latin typeface="Times New Roman"/>
                <a:cs typeface="Times New Roman"/>
              </a:rPr>
              <a:t>à la </a:t>
            </a:r>
            <a:r>
              <a:rPr dirty="0" sz="1200" spc="-5">
                <a:latin typeface="Times New Roman"/>
                <a:cs typeface="Times New Roman"/>
              </a:rPr>
              <a:t>capacité </a:t>
            </a:r>
            <a:r>
              <a:rPr dirty="0" sz="1200">
                <a:latin typeface="Times New Roman"/>
                <a:cs typeface="Times New Roman"/>
              </a:rPr>
              <a:t>de produire les </a:t>
            </a:r>
            <a:r>
              <a:rPr dirty="0" sz="1200" spc="-5">
                <a:latin typeface="Times New Roman"/>
                <a:cs typeface="Times New Roman"/>
              </a:rPr>
              <a:t>résultats </a:t>
            </a:r>
            <a:r>
              <a:rPr dirty="0" sz="1200" spc="-5" b="1">
                <a:latin typeface="Times New Roman"/>
                <a:cs typeface="Times New Roman"/>
              </a:rPr>
              <a:t>escomptés </a:t>
            </a:r>
            <a:r>
              <a:rPr dirty="0" sz="1200" spc="-5">
                <a:latin typeface="Times New Roman"/>
                <a:cs typeface="Times New Roman"/>
              </a:rPr>
              <a:t>alors </a:t>
            </a:r>
            <a:r>
              <a:rPr dirty="0" sz="1200">
                <a:latin typeface="Times New Roman"/>
                <a:cs typeface="Times New Roman"/>
              </a:rPr>
              <a:t>que </a:t>
            </a:r>
            <a:r>
              <a:rPr dirty="0" sz="1200" spc="-5" b="1">
                <a:latin typeface="Times New Roman"/>
                <a:cs typeface="Times New Roman"/>
              </a:rPr>
              <a:t>l’efficience </a:t>
            </a:r>
            <a:r>
              <a:rPr dirty="0" sz="1200">
                <a:latin typeface="Times New Roman"/>
                <a:cs typeface="Times New Roman"/>
              </a:rPr>
              <a:t>se  </a:t>
            </a:r>
            <a:r>
              <a:rPr dirty="0" sz="1200" spc="-5">
                <a:latin typeface="Times New Roman"/>
                <a:cs typeface="Times New Roman"/>
              </a:rPr>
              <a:t>rapporte </a:t>
            </a:r>
            <a:r>
              <a:rPr dirty="0" sz="1200">
                <a:latin typeface="Times New Roman"/>
                <a:cs typeface="Times New Roman"/>
              </a:rPr>
              <a:t>à la </a:t>
            </a:r>
            <a:r>
              <a:rPr dirty="0" sz="1200" spc="-5">
                <a:latin typeface="Times New Roman"/>
                <a:cs typeface="Times New Roman"/>
              </a:rPr>
              <a:t>capacité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produire des </a:t>
            </a:r>
            <a:r>
              <a:rPr dirty="0" sz="1200">
                <a:latin typeface="Times New Roman"/>
                <a:cs typeface="Times New Roman"/>
              </a:rPr>
              <a:t>résultats mais </a:t>
            </a:r>
            <a:r>
              <a:rPr dirty="0" sz="1200" spc="-5">
                <a:latin typeface="Times New Roman"/>
                <a:cs typeface="Times New Roman"/>
              </a:rPr>
              <a:t>cette </a:t>
            </a:r>
            <a:r>
              <a:rPr dirty="0" sz="1200">
                <a:latin typeface="Times New Roman"/>
                <a:cs typeface="Times New Roman"/>
              </a:rPr>
              <a:t>fois </a:t>
            </a:r>
            <a:r>
              <a:rPr dirty="0" sz="1200" b="1">
                <a:latin typeface="Times New Roman"/>
                <a:cs typeface="Times New Roman"/>
              </a:rPr>
              <a:t>par </a:t>
            </a:r>
            <a:r>
              <a:rPr dirty="0" sz="1200" spc="-5" b="1">
                <a:latin typeface="Times New Roman"/>
                <a:cs typeface="Times New Roman"/>
              </a:rPr>
              <a:t>rapport </a:t>
            </a:r>
            <a:r>
              <a:rPr dirty="0" sz="1200" b="1">
                <a:latin typeface="Times New Roman"/>
                <a:cs typeface="Times New Roman"/>
              </a:rPr>
              <a:t>aux </a:t>
            </a:r>
            <a:r>
              <a:rPr dirty="0" sz="1200" spc="-5" b="1">
                <a:latin typeface="Times New Roman"/>
                <a:cs typeface="Times New Roman"/>
              </a:rPr>
              <a:t>moyens </a:t>
            </a:r>
            <a:r>
              <a:rPr dirty="0" sz="1200" b="1">
                <a:latin typeface="Times New Roman"/>
                <a:cs typeface="Times New Roman"/>
              </a:rPr>
              <a:t>dont on  </a:t>
            </a:r>
            <a:r>
              <a:rPr dirty="0" sz="1200" spc="-5" b="1">
                <a:latin typeface="Times New Roman"/>
                <a:cs typeface="Times New Roman"/>
              </a:rPr>
              <a:t>dispose.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tabLst>
                <a:tab pos="911860" algn="l"/>
              </a:tabLst>
            </a:pPr>
            <a:r>
              <a:rPr dirty="0" sz="1100" b="1">
                <a:latin typeface="Times New Roman"/>
                <a:cs typeface="Times New Roman"/>
              </a:rPr>
              <a:t>3.2	</a:t>
            </a:r>
            <a:r>
              <a:rPr dirty="0" sz="1100" spc="-5" b="1">
                <a:latin typeface="Times New Roman"/>
                <a:cs typeface="Times New Roman"/>
              </a:rPr>
              <a:t>Indicateurs figurés dans le </a:t>
            </a:r>
            <a:r>
              <a:rPr dirty="0" sz="1100" b="1">
                <a:latin typeface="Times New Roman"/>
                <a:cs typeface="Times New Roman"/>
              </a:rPr>
              <a:t>Tableau de Bord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marL="241300" marR="5080" indent="220979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Cette sous-section consiste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définir ce </a:t>
            </a:r>
            <a:r>
              <a:rPr dirty="0" sz="1200">
                <a:latin typeface="Times New Roman"/>
                <a:cs typeface="Times New Roman"/>
              </a:rPr>
              <a:t>qu’on </a:t>
            </a:r>
            <a:r>
              <a:rPr dirty="0" sz="1200" spc="-5">
                <a:latin typeface="Times New Roman"/>
                <a:cs typeface="Times New Roman"/>
              </a:rPr>
              <a:t>attend par </a:t>
            </a:r>
            <a:r>
              <a:rPr dirty="0" sz="1200">
                <a:latin typeface="Times New Roman"/>
                <a:cs typeface="Times New Roman"/>
              </a:rPr>
              <a:t>« indicateur </a:t>
            </a:r>
            <a:r>
              <a:rPr dirty="0" sz="1200" spc="-20">
                <a:latin typeface="Times New Roman"/>
                <a:cs typeface="Times New Roman"/>
              </a:rPr>
              <a:t>», </a:t>
            </a:r>
            <a:r>
              <a:rPr dirty="0" sz="1200">
                <a:latin typeface="Times New Roman"/>
                <a:cs typeface="Times New Roman"/>
              </a:rPr>
              <a:t>puis à </a:t>
            </a:r>
            <a:r>
              <a:rPr dirty="0" sz="1200" spc="-5">
                <a:latin typeface="Times New Roman"/>
                <a:cs typeface="Times New Roman"/>
              </a:rPr>
              <a:t>présenter </a:t>
            </a:r>
            <a:r>
              <a:rPr dirty="0" sz="1200">
                <a:latin typeface="Times New Roman"/>
                <a:cs typeface="Times New Roman"/>
              </a:rPr>
              <a:t>la  </a:t>
            </a:r>
            <a:r>
              <a:rPr dirty="0" sz="1200" spc="-5">
                <a:latin typeface="Times New Roman"/>
                <a:cs typeface="Times New Roman"/>
              </a:rPr>
              <a:t>définition,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calcul et l’interprétation </a:t>
            </a:r>
            <a:r>
              <a:rPr dirty="0" sz="1200">
                <a:latin typeface="Times New Roman"/>
                <a:cs typeface="Times New Roman"/>
              </a:rPr>
              <a:t>de tous </a:t>
            </a:r>
            <a:r>
              <a:rPr dirty="0" sz="1200" spc="-5">
                <a:latin typeface="Times New Roman"/>
                <a:cs typeface="Times New Roman"/>
              </a:rPr>
              <a:t>les indicateurs présentés dans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bord.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980"/>
              </a:spcBef>
              <a:tabLst>
                <a:tab pos="1384300" algn="l"/>
              </a:tabLst>
            </a:pPr>
            <a:r>
              <a:rPr dirty="0" sz="1100" b="1">
                <a:latin typeface="Times New Roman"/>
                <a:cs typeface="Times New Roman"/>
              </a:rPr>
              <a:t>3.2.1	</a:t>
            </a:r>
            <a:r>
              <a:rPr dirty="0" sz="1100" spc="-5" b="1">
                <a:latin typeface="Times New Roman"/>
                <a:cs typeface="Times New Roman"/>
              </a:rPr>
              <a:t>Définition </a:t>
            </a:r>
            <a:r>
              <a:rPr dirty="0" sz="1100" b="1">
                <a:latin typeface="Times New Roman"/>
                <a:cs typeface="Times New Roman"/>
              </a:rPr>
              <a:t>d’un </a:t>
            </a:r>
            <a:r>
              <a:rPr dirty="0" sz="1100" spc="-5" b="1">
                <a:latin typeface="Times New Roman"/>
                <a:cs typeface="Times New Roman"/>
              </a:rPr>
              <a:t>indicateur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241300" marR="7620" indent="220979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C’est </a:t>
            </a:r>
            <a:r>
              <a:rPr dirty="0" sz="1200">
                <a:latin typeface="Times New Roman"/>
                <a:cs typeface="Times New Roman"/>
              </a:rPr>
              <a:t>une </a:t>
            </a:r>
            <a:r>
              <a:rPr dirty="0" sz="1200" spc="-5">
                <a:latin typeface="Times New Roman"/>
                <a:cs typeface="Times New Roman"/>
              </a:rPr>
              <a:t>donnée absolue </a:t>
            </a:r>
            <a:r>
              <a:rPr dirty="0" sz="1200">
                <a:latin typeface="Times New Roman"/>
                <a:cs typeface="Times New Roman"/>
              </a:rPr>
              <a:t>ou </a:t>
            </a:r>
            <a:r>
              <a:rPr dirty="0" sz="1200" spc="-5">
                <a:latin typeface="Times New Roman"/>
                <a:cs typeface="Times New Roman"/>
              </a:rPr>
              <a:t>calculée (effectifs, pourcentage, </a:t>
            </a:r>
            <a:r>
              <a:rPr dirty="0" sz="1200">
                <a:latin typeface="Times New Roman"/>
                <a:cs typeface="Times New Roman"/>
              </a:rPr>
              <a:t>ratio, taux, …) </a:t>
            </a:r>
            <a:r>
              <a:rPr dirty="0" sz="1200" spc="-5">
                <a:latin typeface="Times New Roman"/>
                <a:cs typeface="Times New Roman"/>
              </a:rPr>
              <a:t>qui permet  d’apprécier </a:t>
            </a:r>
            <a:r>
              <a:rPr dirty="0" sz="1200">
                <a:latin typeface="Times New Roman"/>
                <a:cs typeface="Times New Roman"/>
              </a:rPr>
              <a:t>ou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mesurer une situation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aide à prendre des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décisions</a:t>
            </a:r>
            <a:r>
              <a:rPr dirty="0" baseline="31250" sz="1200">
                <a:latin typeface="Times New Roman"/>
                <a:cs typeface="Times New Roman"/>
              </a:rPr>
              <a:t>2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45"/>
              </a:lnSpc>
            </a:pPr>
            <a:r>
              <a:rPr dirty="0" sz="1200">
                <a:latin typeface="Times New Roman"/>
                <a:cs typeface="Times New Roman"/>
              </a:rPr>
              <a:t>Ex: </a:t>
            </a:r>
            <a:r>
              <a:rPr dirty="0" sz="1200" spc="-5">
                <a:latin typeface="Times New Roman"/>
                <a:cs typeface="Times New Roman"/>
              </a:rPr>
              <a:t>mesurer l’accès des élèves </a:t>
            </a:r>
            <a:r>
              <a:rPr dirty="0" sz="1200">
                <a:latin typeface="Times New Roman"/>
                <a:cs typeface="Times New Roman"/>
              </a:rPr>
              <a:t>à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l’école.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19327" y="9616440"/>
            <a:ext cx="1829435" cy="0"/>
          </a:xfrm>
          <a:custGeom>
            <a:avLst/>
            <a:gdLst/>
            <a:ahLst/>
            <a:cxnLst/>
            <a:rect l="l" t="t" r="r" b="b"/>
            <a:pathLst>
              <a:path w="1829435" h="0">
                <a:moveTo>
                  <a:pt x="0" y="0"/>
                </a:moveTo>
                <a:lnTo>
                  <a:pt x="1829435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6627" y="9691130"/>
            <a:ext cx="5922010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099"/>
              </a:lnSpc>
            </a:pPr>
            <a:r>
              <a:rPr dirty="0" baseline="29914" sz="975" spc="-7">
                <a:latin typeface="Calibri"/>
                <a:cs typeface="Calibri"/>
              </a:rPr>
              <a:t>2 </a:t>
            </a:r>
            <a:r>
              <a:rPr dirty="0" sz="900">
                <a:latin typeface="Times New Roman"/>
                <a:cs typeface="Times New Roman"/>
              </a:rPr>
              <a:t>Une </a:t>
            </a:r>
            <a:r>
              <a:rPr dirty="0" sz="900" spc="-5">
                <a:latin typeface="Times New Roman"/>
                <a:cs typeface="Times New Roman"/>
              </a:rPr>
              <a:t>confusion </a:t>
            </a:r>
            <a:r>
              <a:rPr dirty="0" sz="900">
                <a:latin typeface="Times New Roman"/>
                <a:cs typeface="Times New Roman"/>
              </a:rPr>
              <a:t>à </a:t>
            </a:r>
            <a:r>
              <a:rPr dirty="0" sz="900" spc="-5">
                <a:latin typeface="Times New Roman"/>
                <a:cs typeface="Times New Roman"/>
              </a:rPr>
              <a:t>éviter est </a:t>
            </a:r>
            <a:r>
              <a:rPr dirty="0" sz="900">
                <a:latin typeface="Times New Roman"/>
                <a:cs typeface="Times New Roman"/>
              </a:rPr>
              <a:t>qu’un indicateur n’est pas une </a:t>
            </a:r>
            <a:r>
              <a:rPr dirty="0" sz="900" spc="-5">
                <a:latin typeface="Times New Roman"/>
                <a:cs typeface="Times New Roman"/>
              </a:rPr>
              <a:t>information élémentaire. C’est </a:t>
            </a:r>
            <a:r>
              <a:rPr dirty="0" sz="900">
                <a:latin typeface="Times New Roman"/>
                <a:cs typeface="Times New Roman"/>
              </a:rPr>
              <a:t>une </a:t>
            </a:r>
            <a:r>
              <a:rPr dirty="0" sz="900" spc="-5">
                <a:latin typeface="Times New Roman"/>
                <a:cs typeface="Times New Roman"/>
              </a:rPr>
              <a:t>information élaborée </a:t>
            </a:r>
            <a:r>
              <a:rPr dirty="0" sz="900">
                <a:latin typeface="Times New Roman"/>
                <a:cs typeface="Times New Roman"/>
              </a:rPr>
              <a:t>pour </a:t>
            </a:r>
            <a:r>
              <a:rPr dirty="0" sz="900" spc="-5">
                <a:latin typeface="Times New Roman"/>
                <a:cs typeface="Times New Roman"/>
              </a:rPr>
              <a:t>pouvoir  </a:t>
            </a:r>
            <a:r>
              <a:rPr dirty="0" sz="900">
                <a:latin typeface="Times New Roman"/>
                <a:cs typeface="Times New Roman"/>
              </a:rPr>
              <a:t>étudier un</a:t>
            </a:r>
            <a:r>
              <a:rPr dirty="0" sz="900" spc="-8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phénomène.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916682" y="707390"/>
            <a:ext cx="3022600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Indicateurs </a:t>
            </a:r>
            <a:r>
              <a:rPr dirty="0" sz="1200" b="1">
                <a:latin typeface="Times New Roman"/>
                <a:cs typeface="Times New Roman"/>
              </a:rPr>
              <a:t>figurants </a:t>
            </a:r>
            <a:r>
              <a:rPr dirty="0" sz="1200" spc="-5" b="1">
                <a:latin typeface="Times New Roman"/>
                <a:cs typeface="Times New Roman"/>
              </a:rPr>
              <a:t>dans </a:t>
            </a:r>
            <a:r>
              <a:rPr dirty="0" sz="1200" b="1">
                <a:latin typeface="Times New Roman"/>
                <a:cs typeface="Times New Roman"/>
              </a:rPr>
              <a:t>le Tableau de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Bord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50259" y="1974596"/>
            <a:ext cx="2065655" cy="0"/>
          </a:xfrm>
          <a:custGeom>
            <a:avLst/>
            <a:gdLst/>
            <a:ahLst/>
            <a:cxnLst/>
            <a:rect l="l" t="t" r="r" b="b"/>
            <a:pathLst>
              <a:path w="2065654" h="0">
                <a:moveTo>
                  <a:pt x="0" y="0"/>
                </a:moveTo>
                <a:lnTo>
                  <a:pt x="2065274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237354" y="2961005"/>
            <a:ext cx="3056255" cy="0"/>
          </a:xfrm>
          <a:custGeom>
            <a:avLst/>
            <a:gdLst/>
            <a:ahLst/>
            <a:cxnLst/>
            <a:rect l="l" t="t" r="r" b="b"/>
            <a:pathLst>
              <a:path w="3056254" h="0">
                <a:moveTo>
                  <a:pt x="0" y="0"/>
                </a:moveTo>
                <a:lnTo>
                  <a:pt x="3056254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67607" y="4747386"/>
            <a:ext cx="2283460" cy="0"/>
          </a:xfrm>
          <a:custGeom>
            <a:avLst/>
            <a:gdLst/>
            <a:ahLst/>
            <a:cxnLst/>
            <a:rect l="l" t="t" r="r" b="b"/>
            <a:pathLst>
              <a:path w="2283460" h="0">
                <a:moveTo>
                  <a:pt x="0" y="0"/>
                </a:moveTo>
                <a:lnTo>
                  <a:pt x="2283206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67607" y="5712459"/>
            <a:ext cx="2219325" cy="0"/>
          </a:xfrm>
          <a:custGeom>
            <a:avLst/>
            <a:gdLst/>
            <a:ahLst/>
            <a:cxnLst/>
            <a:rect l="l" t="t" r="r" b="b"/>
            <a:pathLst>
              <a:path w="2219325" h="0">
                <a:moveTo>
                  <a:pt x="0" y="0"/>
                </a:moveTo>
                <a:lnTo>
                  <a:pt x="2219198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6615" y="1010666"/>
          <a:ext cx="9912350" cy="5774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472"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783">
                <a:tc gridSpan="5"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RESULTATS</a:t>
                      </a:r>
                      <a:r>
                        <a:rPr dirty="0" sz="110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SCOLAIRES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89457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Taux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brut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407670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d’accès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  primaire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brut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d’accès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6675" marR="134620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indique la capacité du  système à assurer l’accès  en première année d’un  niveau donné à la  population ayant l’âge  officiel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d’y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entrer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30400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𝑛𝑜𝑢𝑣𝑒𝑎𝑢𝑥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è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𝑣𝑒𝑠 𝑒𝑛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𝑝𝑟𝑒𝑚𝑖è𝑟𝑒</a:t>
                      </a:r>
                      <a:r>
                        <a:rPr dirty="0" sz="9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𝑎𝑛𝑛é𝑒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93167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00" spc="1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5641" sz="975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𝑢𝑛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𝑛𝑖𝑣𝑒𝑎𝑢</a:t>
                      </a:r>
                      <a:r>
                        <a:rPr dirty="0" sz="900" spc="-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𝑒𝑛𝑠𝑒𝑖𝑔𝑛𝑒𝑚𝑒𝑛𝑡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2150110" algn="l"/>
                        </a:tabLst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𝑝𝑜𝑝𝑢𝑙𝑎𝑡𝑖𝑜𝑛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𝑎𝑦𝑎𝑛𝑡</a:t>
                      </a:r>
                      <a:r>
                        <a:rPr dirty="0" sz="900" spc="6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10" i="1">
                          <a:latin typeface="Arial"/>
                          <a:cs typeface="Arial"/>
                        </a:rPr>
                        <a:t>â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𝑔𝑒</a:t>
                      </a:r>
                      <a:r>
                        <a:rPr dirty="0" sz="900" spc="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𝑜𝑓𝑓𝑖𝑐𝑖𝑒𝑙	</a:t>
                      </a:r>
                      <a:r>
                        <a:rPr dirty="0" baseline="37037" sz="1350" spc="7">
                          <a:latin typeface="Cambria Math"/>
                          <a:cs typeface="Cambria Math"/>
                        </a:rPr>
                        <a:t>×100</a:t>
                      </a:r>
                      <a:endParaRPr baseline="37037" sz="1350">
                        <a:latin typeface="Cambria Math"/>
                        <a:cs typeface="Cambria Math"/>
                      </a:endParaRPr>
                    </a:p>
                    <a:p>
                      <a:pPr algn="ctr" marR="19310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00" spc="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𝑒𝑛𝑡𝑟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𝑑𝑎𝑛𝑠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𝑐𝑒 𝑛𝑖𝑣𝑒𝑎𝑢</a:t>
                      </a:r>
                      <a:r>
                        <a:rPr dirty="0" sz="900" spc="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𝑒𝑛𝑠𝑒𝑖𝑔𝑛𝑒𝑚𝑒𝑛𝑡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11430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 Taux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Brut Accès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élevé indique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un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109220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degré élevé d’accès à un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niveau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d’enseignement.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Il peut être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supérieur à  100% à cause de l’inclusion des élèves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trop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jeunes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et trop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âgés qui entrent pour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première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fois.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7279">
                <a:tc>
                  <a:txBody>
                    <a:bodyPr/>
                    <a:lstStyle/>
                    <a:p>
                      <a:pPr/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Taux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d’achèvement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primaire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d’achèvement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des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6675" marR="70485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études indique la capacité  du système à assurer  l’achèvement d’un cycle  dans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temps prescrit à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population ayant l’âge  officiel de terminer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cycle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19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TAchèvement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du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cycle primaire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R="161290">
                        <a:lnSpc>
                          <a:spcPts val="88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(𝑛𝑜𝑚𝑏𝑟𝑒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è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𝑣𝑒𝑠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𝑖𝑛𝑠𝑐𝑟𝑖𝑡𝑠 𝑒𝑛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𝐶𝑀2)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− </a:t>
                      </a:r>
                      <a:r>
                        <a:rPr dirty="0" baseline="3086" sz="13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𝑟𝑒𝑑𝑜𝑢𝑏𝑙𝑎𝑛𝑡𝑠 𝑑𝑢</a:t>
                      </a:r>
                      <a:r>
                        <a:rPr dirty="0" sz="900" spc="1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𝐶𝑀2</a:t>
                      </a:r>
                      <a:r>
                        <a:rPr dirty="0" baseline="3086" sz="1350">
                          <a:latin typeface="Cambria Math"/>
                          <a:cs typeface="Cambria Math"/>
                        </a:rPr>
                        <a:t>)</a:t>
                      </a:r>
                      <a:endParaRPr baseline="3086" sz="1350">
                        <a:latin typeface="Cambria Math"/>
                        <a:cs typeface="Cambria Math"/>
                      </a:endParaRPr>
                    </a:p>
                    <a:p>
                      <a:pPr marL="336550">
                        <a:lnSpc>
                          <a:spcPts val="655"/>
                        </a:lnSpc>
                        <a:tabLst>
                          <a:tab pos="3528060" algn="l"/>
                        </a:tabLst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=	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×100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63830">
                        <a:lnSpc>
                          <a:spcPts val="850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𝑛𝑜𝑚𝑏𝑟𝑒 𝑡𝑜𝑡𝑎𝑙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𝑒𝑛𝑓𝑎𝑛𝑡𝑠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𝑑𝑒</a:t>
                      </a:r>
                      <a:r>
                        <a:rPr dirty="0" sz="9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10𝑎𝑛𝑠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brut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d’achèvement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élevé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indique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102235">
                        <a:lnSpc>
                          <a:spcPts val="1030"/>
                        </a:lnSpc>
                        <a:spcBef>
                          <a:spcPts val="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 degré élevé d’achèvement d’un cycle.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Il  peut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être supérieur à 100% à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cause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l’inclusion d’enfants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trop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jeunes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trop  âgés qui terminent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cycle.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9237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5255" marR="61594" indent="-66040">
                        <a:lnSpc>
                          <a:spcPct val="101800"/>
                        </a:lnSpc>
                        <a:spcBef>
                          <a:spcPts val="8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Abandon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et  rétention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Taux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d’abandon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10820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C’est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le pourcentage  d’enfants 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niveau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6675" marR="210820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ayant abandonné l’école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entre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deux années  scolaires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successives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19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𝐓𝐀 𝐝𝐞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𝐝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é𝐭𝐮𝐝𝐞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𝐀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𝐝𝐞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𝐬𝐜𝐨𝐥𝐚𝐢𝐫𝐞</a:t>
                      </a:r>
                      <a:r>
                        <a:rPr dirty="0" sz="900" spc="1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𝐭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= 100 −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(Taux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de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promotion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Taux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de</a:t>
                      </a:r>
                      <a:r>
                        <a:rPr dirty="0" sz="900" spc="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redoublement)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184150" marR="681355" indent="-117475">
                        <a:lnSpc>
                          <a:spcPts val="2160"/>
                        </a:lnSpc>
                        <a:spcBef>
                          <a:spcPts val="190"/>
                        </a:spcBef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𝐓𝐚𝐮𝐱 𝐝𝐞 𝐏𝐫𝐨𝐦𝐨𝐭𝐢𝐨𝐧 </a:t>
                      </a:r>
                      <a:r>
                        <a:rPr dirty="0" sz="900" spc="-10">
                          <a:latin typeface="Cambria Math"/>
                          <a:cs typeface="Cambria Math"/>
                        </a:rPr>
                        <a:t>𝐝𝐞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𝐝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é𝐭𝐮𝐝𝐞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𝐀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à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𝐝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é𝐭𝐮𝐝𝐞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𝐀 +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𝟏  (𝑛𝑜𝑚𝑏𝑟𝑒 𝑑𝑒 𝑝𝑟𝑜𝑚𝑢𝑠 𝑑𝑒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𝑡𝑢𝑑𝑒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𝐴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z="900" spc="1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1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475105">
                        <a:lnSpc>
                          <a:spcPts val="790"/>
                        </a:lnSpc>
                      </a:pP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𝑠𝑐𝑜𝑙𝑎𝑖𝑟𝑒 𝑡 +</a:t>
                      </a:r>
                      <a:r>
                        <a:rPr dirty="0" sz="900" spc="-2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1)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66675">
                        <a:lnSpc>
                          <a:spcPts val="610"/>
                        </a:lnSpc>
                        <a:tabLst>
                          <a:tab pos="2485390" algn="l"/>
                        </a:tabLst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=	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×100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477645">
                        <a:lnSpc>
                          <a:spcPts val="850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𝑒𝑓𝑓𝑒𝑐𝑡𝑖𝑓𝑑𝑒𝑠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è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𝑣𝑒𝑠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𝑡𝑢𝑑𝑒</a:t>
                      </a:r>
                      <a:r>
                        <a:rPr dirty="0" sz="9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𝐴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4789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𝑒𝑠𝑐𝑜𝑙𝑎𝑖𝑟𝑒</a:t>
                      </a:r>
                      <a:r>
                        <a:rPr dirty="0" sz="900" spc="-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𝑡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𝐓𝐚𝐮𝐱 𝐝𝐞 𝐑𝐞𝐝𝐨𝐮𝐛𝐥𝐞𝐦𝐞𝐧𝐭 𝐝𝐞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𝐝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é𝐭𝐮𝐝𝐞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𝐀 </a:t>
                      </a:r>
                      <a:r>
                        <a:rPr dirty="0" sz="900" spc="-10">
                          <a:latin typeface="Cambria Math"/>
                          <a:cs typeface="Cambria Math"/>
                        </a:rPr>
                        <a:t>𝐝𝐞 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𝐥</a:t>
                      </a:r>
                      <a:r>
                        <a:rPr dirty="0" baseline="25641" sz="975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900" spc="10">
                          <a:latin typeface="Cambria Math"/>
                          <a:cs typeface="Cambria Math"/>
                        </a:rPr>
                        <a:t>𝐚𝐧𝐧é𝐞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𝐬𝐜𝐨𝐥𝐚𝐢𝐫𝐞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𝐭 +</a:t>
                      </a:r>
                      <a:r>
                        <a:rPr dirty="0" sz="9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𝟏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 marR="153987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𝐸𝑓𝑓𝑒𝑐𝑡𝑖𝑓𝑑𝑒 𝑟𝑒𝑑𝑜𝑢𝑏𝑙𝑎𝑛𝑡 𝑑𝑒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</a:t>
                      </a:r>
                      <a:r>
                        <a:rPr dirty="0" sz="900" spc="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𝑡𝑢𝑑𝑒𝐴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66675">
                        <a:lnSpc>
                          <a:spcPts val="1060"/>
                        </a:lnSpc>
                        <a:spcBef>
                          <a:spcPts val="204"/>
                        </a:spcBef>
                        <a:tabLst>
                          <a:tab pos="673100" algn="l"/>
                          <a:tab pos="2421255" algn="l"/>
                        </a:tabLst>
                      </a:pPr>
                      <a:r>
                        <a:rPr dirty="0" baseline="-24691" sz="1350">
                          <a:latin typeface="Cambria Math"/>
                          <a:cs typeface="Cambria Math"/>
                        </a:rPr>
                        <a:t>=	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𝑒𝑛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𝑠𝑐𝑜𝑙𝑎𝑖𝑟𝑒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𝑡</a:t>
                      </a:r>
                      <a:r>
                        <a:rPr dirty="0" sz="900" spc="1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+</a:t>
                      </a:r>
                      <a:r>
                        <a:rPr dirty="0" sz="9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1	</a:t>
                      </a:r>
                      <a:r>
                        <a:rPr dirty="0" baseline="-24691" sz="1350" spc="7">
                          <a:latin typeface="Cambria Math"/>
                          <a:cs typeface="Cambria Math"/>
                        </a:rPr>
                        <a:t>×100</a:t>
                      </a:r>
                      <a:endParaRPr baseline="-24691" sz="1350">
                        <a:latin typeface="Cambria Math"/>
                        <a:cs typeface="Cambria Math"/>
                      </a:endParaRPr>
                    </a:p>
                    <a:p>
                      <a:pPr algn="ctr" marR="1538605">
                        <a:lnSpc>
                          <a:spcPts val="1060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𝑒𝑓𝑓𝑒𝑐𝑡𝑖𝑓𝑑𝑒𝑠 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è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𝑣𝑒𝑠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𝑒 𝑑</a:t>
                      </a:r>
                      <a:r>
                        <a:rPr dirty="0" baseline="25641" sz="975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 spc="5">
                          <a:latin typeface="Cambria Math"/>
                          <a:cs typeface="Cambria Math"/>
                        </a:rPr>
                        <a:t>𝑡𝑢𝑑𝑒</a:t>
                      </a:r>
                      <a:r>
                        <a:rPr dirty="0" sz="900" spc="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𝐴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R="15417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00">
                          <a:latin typeface="Cambria Math"/>
                          <a:cs typeface="Cambria Math"/>
                        </a:rPr>
                        <a:t>𝑒𝑛𝑙</a:t>
                      </a:r>
                      <a:r>
                        <a:rPr dirty="0" baseline="25641" sz="97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90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𝑒𝑠𝑐𝑜𝑙𝑎𝑖𝑟𝑒𝑡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1178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Idéalement, le Taux d’Abandon doit  approcher 0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;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taux élevé d’abandon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29400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scolaire est le signe de problèmes  d’efficacité interne dans les systèmes  d’éducation. La comparaison des taux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entre les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années d’études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permet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29400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d’identifier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années d’études que les  politiques doivent cibler en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priorité.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139065">
                        <a:lnSpc>
                          <a:spcPts val="103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La limitation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nombre de redoublement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par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l’administration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scolaire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peut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entrainer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1019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une augmentation de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l’abandon.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337185">
                        <a:lnSpc>
                          <a:spcPts val="1030"/>
                        </a:lnSpc>
                      </a:pPr>
                      <a:r>
                        <a:rPr dirty="0" sz="900" b="1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Remarque </a:t>
                      </a:r>
                      <a:r>
                        <a:rPr dirty="0" sz="90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un taux d’abandon 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négatif n’est pas forcément synonyme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994"/>
                        </a:lnSpc>
                      </a:pP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d’erreur dans </a:t>
                      </a:r>
                      <a:r>
                        <a:rPr dirty="0" sz="90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les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données de base,</a:t>
                      </a:r>
                      <a:r>
                        <a:rPr dirty="0" sz="900" spc="-1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cela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5405" marR="88265">
                        <a:lnSpc>
                          <a:spcPts val="1030"/>
                        </a:lnSpc>
                        <a:spcBef>
                          <a:spcPts val="50"/>
                        </a:spcBef>
                      </a:pPr>
                      <a:r>
                        <a:rPr dirty="0" sz="90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peut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être lié à l’impact de la réinsertion </a:t>
                      </a:r>
                      <a:r>
                        <a:rPr dirty="0" sz="90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enfants déscolarisés en cours de</a:t>
                      </a:r>
                      <a:r>
                        <a:rPr dirty="0" sz="900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cycle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441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Taux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rétention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6675" marR="57150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C’est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pourcentage des  élèves   d’une   cohorte</a:t>
                      </a:r>
                      <a:r>
                        <a:rPr dirty="0" sz="900" spc="1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qui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just" marL="66675" marR="5651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ont été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inscrits en première  année d’un cycle  d’enseignement  donné </a:t>
                      </a:r>
                      <a:r>
                        <a:rPr dirty="0" sz="9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6675">
                        <a:lnSpc>
                          <a:spcPts val="98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Méthode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calcul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(sémi-longitudinale)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just" marL="66675" marR="57150" indent="31750">
                        <a:lnSpc>
                          <a:spcPct val="961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Diviser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le nombre total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élèves appartenant à une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même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cohorte qui ont  atteint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chaque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année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d’études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successive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d’un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cycle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d’enseignement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donné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par  le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nombre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élèves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la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cohorte,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c’est-à-dire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ceux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qui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avaient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été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initialement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5405" marR="5778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proche de 100% indique un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haut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niveau de rétention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une faible </a:t>
                      </a:r>
                      <a:r>
                        <a:rPr dirty="0" sz="900" spc="2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incidence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just" marL="65405" marR="5905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abandons. La distinction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entre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 survie avec ou sans répétition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est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nécessaire pour comparer l'ampleur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45430" y="2484755"/>
            <a:ext cx="2012314" cy="0"/>
          </a:xfrm>
          <a:custGeom>
            <a:avLst/>
            <a:gdLst/>
            <a:ahLst/>
            <a:cxnLst/>
            <a:rect l="l" t="t" r="r" b="b"/>
            <a:pathLst>
              <a:path w="2012315" h="0">
                <a:moveTo>
                  <a:pt x="0" y="0"/>
                </a:moveTo>
                <a:lnTo>
                  <a:pt x="201193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18127" y="5017897"/>
            <a:ext cx="2713355" cy="0"/>
          </a:xfrm>
          <a:custGeom>
            <a:avLst/>
            <a:gdLst/>
            <a:ahLst/>
            <a:cxnLst/>
            <a:rect l="l" t="t" r="r" b="b"/>
            <a:pathLst>
              <a:path w="2713354" h="0">
                <a:moveTo>
                  <a:pt x="0" y="0"/>
                </a:moveTo>
                <a:lnTo>
                  <a:pt x="2712974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12842" y="6010402"/>
            <a:ext cx="2277110" cy="0"/>
          </a:xfrm>
          <a:custGeom>
            <a:avLst/>
            <a:gdLst/>
            <a:ahLst/>
            <a:cxnLst/>
            <a:rect l="l" t="t" r="r" b="b"/>
            <a:pathLst>
              <a:path w="2277109" h="0">
                <a:moveTo>
                  <a:pt x="0" y="0"/>
                </a:moveTo>
                <a:lnTo>
                  <a:pt x="227711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615" y="719328"/>
          <a:ext cx="9912350" cy="588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726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6527">
                <a:tc rowSpan="2"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6675" marR="55244">
                        <a:lnSpc>
                          <a:spcPct val="953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cours d’une année scolaire  donnée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qui sont  supposés parvenir à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la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fin  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cycle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en </a:t>
                      </a:r>
                      <a:r>
                        <a:rPr dirty="0" sz="9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redoublant  </a:t>
                      </a:r>
                      <a:r>
                        <a:rPr dirty="0" sz="9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900" spc="-1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non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66675" marR="55244">
                        <a:lnSpc>
                          <a:spcPct val="10180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NB : ce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taux peut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être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calculé par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genre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1594">
                        <a:lnSpc>
                          <a:spcPts val="103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inscrits en première année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l’enseignement primaire, et multiplier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résultat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par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100.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070"/>
                        </a:lnSpc>
                      </a:pPr>
                      <a:r>
                        <a:rPr dirty="0" sz="900" b="1" u="sng">
                          <a:latin typeface="Arial"/>
                          <a:cs typeface="Arial"/>
                        </a:rPr>
                        <a:t>Mode de </a:t>
                      </a:r>
                      <a:r>
                        <a:rPr dirty="0" sz="900" spc="-5" b="1" u="sng">
                          <a:latin typeface="Arial"/>
                          <a:cs typeface="Arial"/>
                        </a:rPr>
                        <a:t>calcul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: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Méthode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flux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(cohorte)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07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Voir 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modèle 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flux des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élèves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en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bas 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tableau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5405" marR="59055">
                        <a:lnSpc>
                          <a:spcPts val="103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gaspillage dû à l'abandon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  redoublement.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just" marL="65405" marR="57150">
                        <a:lnSpc>
                          <a:spcPct val="97200"/>
                        </a:lnSpc>
                        <a:spcBef>
                          <a:spcPts val="5"/>
                        </a:spcBef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NB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: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survie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dernière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année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  l'enseignement primaire indique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aussi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taux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rétention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070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Indice de</a:t>
                      </a:r>
                      <a:r>
                        <a:rPr dirty="0" sz="11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parité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31445">
                        <a:lnSpc>
                          <a:spcPts val="12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Par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à</a:t>
                      </a:r>
                      <a:r>
                        <a:rPr dirty="0" sz="10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la  rétention</a:t>
                      </a:r>
                      <a:r>
                        <a:rPr dirty="0" sz="10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: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675" marR="34099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Disparité entre fille et  garçon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142875">
                        <a:lnSpc>
                          <a:spcPct val="96200"/>
                        </a:lnSpc>
                        <a:spcBef>
                          <a:spcPts val="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Elle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mesure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le niveau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disparités entre filles et  garçons et s’obtient en  rapportant la valeur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l’indicateur pour les filles  à sa valeur pour les  garçons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60"/>
                        </a:lnSpc>
                      </a:pPr>
                      <a:r>
                        <a:rPr dirty="0" sz="1400" spc="-5">
                          <a:latin typeface="Cambria Math"/>
                          <a:cs typeface="Cambria Math"/>
                        </a:rPr>
                        <a:t>𝑡𝑎𝑢𝑥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𝑑𝑒 𝑟é𝑡𝑒𝑛𝑡𝑖𝑜𝑛</a:t>
                      </a:r>
                      <a:r>
                        <a:rPr dirty="0" sz="14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𝑓𝑖𝑙𝑙𝑒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400" spc="-5">
                          <a:latin typeface="Cambria Math"/>
                          <a:cs typeface="Cambria Math"/>
                        </a:rPr>
                        <a:t>𝑡𝑎𝑢𝑥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𝑑𝑒 𝑟é𝑡𝑒𝑛𝑡𝑖𝑜𝑛</a:t>
                      </a:r>
                      <a:r>
                        <a:rPr dirty="0" sz="14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𝑔𝑎𝑟ç𝑜𝑛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5"/>
                        </a:lnSpc>
                        <a:buChar char="-"/>
                        <a:tabLst>
                          <a:tab pos="140335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indice de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parité&lt;0,97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message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=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118110">
                        <a:lnSpc>
                          <a:spcPct val="100200"/>
                        </a:lnSpc>
                        <a:spcBef>
                          <a:spcPts val="20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«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Fille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»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(rétention  fille faible),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c’est à dire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les filles sont  défavorisées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rapport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aux</a:t>
                      </a:r>
                      <a:r>
                        <a:rPr dirty="0" sz="10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garçons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 marR="169545">
                        <a:lnSpc>
                          <a:spcPts val="1340"/>
                        </a:lnSpc>
                        <a:spcBef>
                          <a:spcPts val="10"/>
                        </a:spcBef>
                        <a:buChar char="-"/>
                        <a:tabLst>
                          <a:tab pos="140335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indice de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parité&gt;1,03: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message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= 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«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Garçon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»  (rétention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garçon faible) c’est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207010">
                        <a:lnSpc>
                          <a:spcPts val="115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garçons sont défavorisés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rapport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aux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filles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9700" indent="-74295">
                        <a:lnSpc>
                          <a:spcPts val="1275"/>
                        </a:lnSpc>
                        <a:buChar char="-"/>
                        <a:tabLst>
                          <a:tab pos="140335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Si 0,97≤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indice de parité ≤</a:t>
                      </a:r>
                      <a:r>
                        <a:rPr dirty="0" sz="110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1,03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62230">
                        <a:lnSpc>
                          <a:spcPct val="97800"/>
                        </a:lnSpc>
                        <a:spcBef>
                          <a:spcPts val="4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message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= « »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signifie qu’aucun des  deux groupes n’est défavorisé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à  l’autre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7137">
                <a:tc rowSpan="2"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Pourcentag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97790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redo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ub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CP1,CP2,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CE,CM1,CM2,M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oyenne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just" marL="66675" marR="58419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Nombre d'élèves inscris  dans la même année  d'études que l'année  précédente, exprimé en  pourcentage</a:t>
                      </a:r>
                      <a:r>
                        <a:rPr dirty="0" sz="10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66675" marR="59055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l’ensemble des effectifs  scolarisés     dans   </a:t>
                      </a:r>
                      <a:r>
                        <a:rPr dirty="0" sz="1000" spc="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l'année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66675">
                        <a:lnSpc>
                          <a:spcPts val="1125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d'études</a:t>
                      </a:r>
                      <a:r>
                        <a:rPr dirty="0" sz="10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considérée.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R="345440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𝐸𝑓𝑓𝑒𝑐𝑡𝑖𝑓𝑑𝑒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𝑟𝑒𝑑𝑜𝑢𝑏𝑙𝑎𝑛𝑡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7777" sz="1200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1100" spc="1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𝑒</a:t>
                      </a:r>
                      <a:r>
                        <a:rPr dirty="0" sz="1100" spc="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1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𝑡𝑢𝑑𝑒𝐴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marL="1254125">
                        <a:lnSpc>
                          <a:spcPts val="1295"/>
                        </a:lnSpc>
                        <a:spcBef>
                          <a:spcPts val="240"/>
                        </a:spcBef>
                        <a:tabLst>
                          <a:tab pos="3270250" algn="l"/>
                        </a:tabLst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𝑒𝑛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7777" sz="1200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1100" spc="1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𝑒</a:t>
                      </a:r>
                      <a:r>
                        <a:rPr dirty="0" sz="11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𝑠𝑐𝑜𝑙𝑎𝑖𝑟𝑒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𝑡	</a:t>
                      </a:r>
                      <a:r>
                        <a:rPr dirty="0" baseline="-25252" sz="1650">
                          <a:latin typeface="Cambria Math"/>
                          <a:cs typeface="Cambria Math"/>
                        </a:rPr>
                        <a:t>×100</a:t>
                      </a:r>
                      <a:endParaRPr baseline="-25252" sz="1650">
                        <a:latin typeface="Cambria Math"/>
                        <a:cs typeface="Cambria Math"/>
                      </a:endParaRPr>
                    </a:p>
                    <a:p>
                      <a:pPr algn="ctr" marR="34734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𝑒𝑓𝑓𝑒𝑐𝑡𝑖𝑓𝑑𝑒𝑠 </a:t>
                      </a:r>
                      <a:r>
                        <a:rPr dirty="0" sz="1100" spc="-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sz="1100" spc="-5" i="1">
                          <a:latin typeface="Arial"/>
                          <a:cs typeface="Arial"/>
                        </a:rPr>
                        <a:t>è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𝑣𝑒𝑠 𝑑𝑒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𝑙</a:t>
                      </a:r>
                      <a:r>
                        <a:rPr dirty="0" baseline="24305" sz="1200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1100" spc="1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𝑒 𝑑</a:t>
                      </a:r>
                      <a:r>
                        <a:rPr dirty="0" baseline="24305" sz="1200" spc="15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10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𝑡𝑢𝑑𝑒</a:t>
                      </a:r>
                      <a:r>
                        <a:rPr dirty="0" sz="1100" spc="9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𝐴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479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100" spc="5">
                          <a:latin typeface="Cambria Math"/>
                          <a:cs typeface="Cambria Math"/>
                        </a:rPr>
                        <a:t>𝑒𝑛𝑙</a:t>
                      </a:r>
                      <a:r>
                        <a:rPr dirty="0" baseline="24305" sz="1200" spc="7" i="1">
                          <a:latin typeface="Arial"/>
                          <a:cs typeface="Arial"/>
                        </a:rPr>
                        <a:t>′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𝑎𝑛𝑛</a:t>
                      </a:r>
                      <a:r>
                        <a:rPr dirty="0" sz="1100" spc="5" i="1">
                          <a:latin typeface="Arial"/>
                          <a:cs typeface="Arial"/>
                        </a:rPr>
                        <a:t>é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𝑒𝑠𝑐𝑜𝑙𝑎𝑖𝑟𝑒</a:t>
                      </a:r>
                      <a:r>
                        <a:rPr dirty="0" sz="1100" spc="-9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𝑡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571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450215">
                        <a:lnSpc>
                          <a:spcPct val="95900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L’idéal serait que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pourcentage de  redoublant soit proche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0%.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  préférence, il est inférieur ou égal à  l’objectif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de la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politique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nationale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7261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5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Indice</a:t>
                      </a:r>
                      <a:r>
                        <a:rPr dirty="0" sz="1000" spc="-8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6675" marR="61594">
                        <a:lnSpc>
                          <a:spcPct val="10200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parité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par rapport  au</a:t>
                      </a:r>
                      <a:r>
                        <a:rPr dirty="0" sz="10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redoublement: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75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entre</a:t>
                      </a:r>
                      <a:r>
                        <a:rPr dirty="0" sz="10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430530">
                        <a:lnSpc>
                          <a:spcPct val="957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Pourcentage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redoublantes et le  Pourcentage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redoublants</a:t>
                      </a:r>
                      <a:r>
                        <a:rPr dirty="0" sz="10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garçons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𝑃𝑜𝑢𝑟𝑐𝑒𝑛𝑡𝑎𝑔𝑒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𝑟𝑒𝑑𝑜𝑢𝑏𝑙𝑎𝑛𝑡𝑠</a:t>
                      </a:r>
                      <a:r>
                        <a:rPr dirty="0" sz="11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𝑓𝑖𝑙𝑙𝑒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𝑃𝑜𝑢𝑟𝑐𝑒𝑛𝑡𝑎𝑔𝑒 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𝑟𝑒𝑑𝑜𝑢𝑏𝑙𝑎𝑛𝑡𝑠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𝑔𝑎𝑟ç𝑜𝑛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15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- Si indice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parité&lt;0.97: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message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=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 marR="436880">
                        <a:lnSpc>
                          <a:spcPct val="100299"/>
                        </a:lnSpc>
                        <a:spcBef>
                          <a:spcPts val="20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«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Garçon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»  (redoublement Garçon élevé) ie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les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Garçon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sont moins performants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 rapport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aux</a:t>
                      </a:r>
                      <a:r>
                        <a:rPr dirty="0" sz="1000" spc="-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filles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45330" y="2573147"/>
            <a:ext cx="3612515" cy="0"/>
          </a:xfrm>
          <a:custGeom>
            <a:avLst/>
            <a:gdLst/>
            <a:ahLst/>
            <a:cxnLst/>
            <a:rect l="l" t="t" r="r" b="b"/>
            <a:pathLst>
              <a:path w="3612515" h="0">
                <a:moveTo>
                  <a:pt x="0" y="0"/>
                </a:moveTo>
                <a:lnTo>
                  <a:pt x="361251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30546" y="3992245"/>
            <a:ext cx="2442210" cy="0"/>
          </a:xfrm>
          <a:custGeom>
            <a:avLst/>
            <a:gdLst/>
            <a:ahLst/>
            <a:cxnLst/>
            <a:rect l="l" t="t" r="r" b="b"/>
            <a:pathLst>
              <a:path w="2442209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30546" y="4851780"/>
            <a:ext cx="2442210" cy="0"/>
          </a:xfrm>
          <a:custGeom>
            <a:avLst/>
            <a:gdLst/>
            <a:ahLst/>
            <a:cxnLst/>
            <a:rect l="l" t="t" r="r" b="b"/>
            <a:pathLst>
              <a:path w="2442209" h="0">
                <a:moveTo>
                  <a:pt x="0" y="0"/>
                </a:moveTo>
                <a:lnTo>
                  <a:pt x="244170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57622" y="5445379"/>
            <a:ext cx="1989455" cy="0"/>
          </a:xfrm>
          <a:custGeom>
            <a:avLst/>
            <a:gdLst/>
            <a:ahLst/>
            <a:cxnLst/>
            <a:rect l="l" t="t" r="r" b="b"/>
            <a:pathLst>
              <a:path w="1989454" h="0">
                <a:moveTo>
                  <a:pt x="0" y="0"/>
                </a:moveTo>
                <a:lnTo>
                  <a:pt x="1989074" y="0"/>
                </a:lnTo>
              </a:path>
            </a:pathLst>
          </a:custGeom>
          <a:ln w="76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56615" y="719328"/>
          <a:ext cx="9912350" cy="5954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726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67409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indent="-66675">
                        <a:lnSpc>
                          <a:spcPts val="1160"/>
                        </a:lnSpc>
                        <a:buChar char="-"/>
                        <a:tabLst>
                          <a:tab pos="132715" algn="l"/>
                        </a:tabLst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Si indice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parité&gt;1.03: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message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=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 marR="177800">
                        <a:lnSpc>
                          <a:spcPct val="98700"/>
                        </a:lnSpc>
                        <a:spcBef>
                          <a:spcPts val="2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« Fille»  (redoublement fille élevée)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ie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Filles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sont  moins performantes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aux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garçons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2080" indent="-66675">
                        <a:lnSpc>
                          <a:spcPts val="1190"/>
                        </a:lnSpc>
                        <a:buChar char="-"/>
                        <a:tabLst>
                          <a:tab pos="132715" algn="l"/>
                        </a:tabLst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0,97≤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indice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parité ≤</a:t>
                      </a:r>
                      <a:r>
                        <a:rPr dirty="0" sz="1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1,03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: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 marR="111760">
                        <a:lnSpc>
                          <a:spcPct val="97100"/>
                        </a:lnSpc>
                        <a:spcBef>
                          <a:spcPts val="5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message = « »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signifie qu’aucun des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deux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groupes n’est défavorisé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à  l’autre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0075">
                <a:tc rowSpan="4"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Résultats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CEPE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Score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moyen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9461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matières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base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Moyenne de notes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candidats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l’examen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officiel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(CEPE)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675" marR="179070">
                        <a:lnSpc>
                          <a:spcPct val="1018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Il permet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d’évaluer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les  acquisitions ou les  résultats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apprentissages.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819"/>
                        </a:lnSpc>
                      </a:pPr>
                      <a:r>
                        <a:rPr dirty="0" sz="800" spc="-5">
                          <a:latin typeface="Cambria Math"/>
                          <a:cs typeface="Cambria Math"/>
                        </a:rPr>
                        <a:t>(𝑆𝑜𝑚𝑚𝑒 </a:t>
                      </a:r>
                      <a:r>
                        <a:rPr dirty="0" sz="800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𝑛𝑜𝑡𝑒 </a:t>
                      </a:r>
                      <a:r>
                        <a:rPr dirty="0" sz="800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𝑙𝑎 𝑚𝑎𝑡𝑖è𝑟𝑒 </a:t>
                      </a:r>
                      <a:r>
                        <a:rPr dirty="0" sz="800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𝑡𝑜𝑢𝑠 𝑙𝑒𝑠 𝑐𝑎𝑛𝑑𝑖𝑑𝑎𝑡𝑠/𝑐𝑜𝑒𝑓𝑓𝑖𝑐𝑖𝑒𝑛𝑡 </a:t>
                      </a:r>
                      <a:r>
                        <a:rPr dirty="0" sz="800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𝑙𝑎 </a:t>
                      </a:r>
                      <a:r>
                        <a:rPr dirty="0" sz="800" spc="16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𝑚𝑎𝑡𝑖è𝑟𝑒)</a:t>
                      </a:r>
                      <a:endParaRPr sz="8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>
                          <a:latin typeface="Cambria Math"/>
                          <a:cs typeface="Cambria Math"/>
                        </a:rPr>
                        <a:t>𝐸𝑓𝑓𝑒𝑐𝑡𝑖𝑓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𝑡𝑜𝑡𝑎𝑙 </a:t>
                      </a:r>
                      <a:r>
                        <a:rPr dirty="0" sz="800">
                          <a:latin typeface="Cambria Math"/>
                          <a:cs typeface="Cambria Math"/>
                        </a:rPr>
                        <a:t>𝑑𝑒𝑠</a:t>
                      </a:r>
                      <a:r>
                        <a:rPr dirty="0" sz="8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800" spc="-5">
                          <a:latin typeface="Cambria Math"/>
                          <a:cs typeface="Cambria Math"/>
                        </a:rPr>
                        <a:t>𝑐𝑎𝑛𝑑𝑖𝑑𝑎𝑡𝑠</a:t>
                      </a:r>
                      <a:endParaRPr sz="8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110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1000" b="1">
                          <a:latin typeface="Times New Roman"/>
                          <a:cs typeface="Times New Roman"/>
                        </a:rPr>
                        <a:t>SM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&lt;10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est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une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alerte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0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problèmes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 marR="161925">
                        <a:lnSpc>
                          <a:spcPct val="110000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qu’on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doit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identifier.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La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comparaison des  SM des matières permet d’identifier la  matière qu’on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doit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cibler en</a:t>
                      </a:r>
                      <a:r>
                        <a:rPr dirty="0" sz="10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priorité.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 marR="296545">
                        <a:lnSpc>
                          <a:spcPct val="95500"/>
                        </a:lnSpc>
                        <a:spcBef>
                          <a:spcPts val="170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NB :%&gt;10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signifie le pourcentage des  candidats ayant des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notes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supérieurs à 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10/20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978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27000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des admis au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CEPE par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rapport aux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inscrits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CM2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admis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9367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CEPE rapporté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aux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inscrits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CM2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12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 𝑑𝑒𝑠 𝑎𝑑𝑚𝑖𝑠 𝑒𝑛 𝐶𝐸𝑃𝐸 ∗</a:t>
                      </a:r>
                      <a:r>
                        <a:rPr dirty="0" sz="1100" spc="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2095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𝐼𝑛𝑠𝑐𝑟𝑖𝑡 𝑒𝑛</a:t>
                      </a:r>
                      <a:r>
                        <a:rPr dirty="0" sz="1100" spc="-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𝐶𝑀2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73355">
                        <a:lnSpc>
                          <a:spcPts val="1260"/>
                        </a:lnSpc>
                        <a:spcBef>
                          <a:spcPts val="2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Pourcentage des admis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proche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100%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: efforts déployés</a:t>
                      </a:r>
                      <a:r>
                        <a:rPr dirty="0" sz="10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efficaces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ts val="117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Si non : existence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facteurs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freinant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l’efficacité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l’apprentissage à</a:t>
                      </a:r>
                      <a:r>
                        <a:rPr dirty="0" sz="1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dégager.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636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Taux de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réussite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CEPE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Pour connaître le</a:t>
                      </a:r>
                      <a:r>
                        <a:rPr dirty="0" sz="1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niveau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6675" marR="118110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des résultats à la fin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 ce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cycle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ts val="112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 𝑑𝑒𝑠 𝑎𝑑𝑚𝑖𝑠 𝑒𝑛 𝐶𝐸𝑃𝐸 ∗</a:t>
                      </a:r>
                      <a:r>
                        <a:rPr dirty="0" sz="1100" spc="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𝐼𝑛𝑠𝑐𝑟𝑖𝑡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𝑎𝑢</a:t>
                      </a:r>
                      <a:r>
                        <a:rPr dirty="0" sz="11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𝐶𝐸𝑃𝐸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15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Si Taux de Réussite aux CEPE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au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voisinage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 marR="321310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de 100% : efforts déployés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efficaces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Si non : existence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facteurs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freinant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ts val="118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l’efficacité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l’apprentissage à</a:t>
                      </a:r>
                      <a:r>
                        <a:rPr dirty="0" sz="1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dégager.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650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94"/>
                        </a:lnSpc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Indice de parité</a:t>
                      </a:r>
                      <a:r>
                        <a:rPr dirty="0" sz="9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par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rapport</a:t>
                      </a:r>
                      <a:r>
                        <a:rPr dirty="0" sz="9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aux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215900">
                        <a:lnSpc>
                          <a:spcPct val="11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pourcentages</a:t>
                      </a:r>
                      <a:r>
                        <a:rPr dirty="0" sz="9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des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admis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au</a:t>
                      </a:r>
                      <a:r>
                        <a:rPr dirty="0" sz="9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CEPE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675" marR="387985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(Disparité</a:t>
                      </a:r>
                      <a:r>
                        <a:rPr dirty="0" sz="900" spc="-65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</a:t>
                      </a:r>
                      <a:r>
                        <a:rPr dirty="0" sz="900" spc="-70" b="1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des)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075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Rapport entre</a:t>
                      </a:r>
                      <a:r>
                        <a:rPr dirty="0" sz="10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203200">
                        <a:lnSpc>
                          <a:spcPct val="957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Pourcentage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filles  admises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au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CEPE et le  pourcentage des garçons  admis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au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CEPE</a:t>
                      </a:r>
                      <a:r>
                        <a:rPr dirty="0" sz="10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garçons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785" indent="22860">
                        <a:lnSpc>
                          <a:spcPts val="925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pourcentage des filles admises </a:t>
                      </a:r>
                      <a:r>
                        <a:rPr dirty="0" sz="900" spc="-10">
                          <a:latin typeface="Cambria Math"/>
                          <a:cs typeface="Cambria Math"/>
                        </a:rPr>
                        <a:t>au</a:t>
                      </a:r>
                      <a:r>
                        <a:rPr dirty="0" sz="900" spc="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CEPE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marL="10737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pourcentage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des garçons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admis </a:t>
                      </a:r>
                      <a:r>
                        <a:rPr dirty="0" sz="900" spc="-10">
                          <a:latin typeface="Cambria Math"/>
                          <a:cs typeface="Cambria Math"/>
                        </a:rPr>
                        <a:t>au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 CEPE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indent="-66675">
                        <a:lnSpc>
                          <a:spcPts val="990"/>
                        </a:lnSpc>
                        <a:buChar char="-"/>
                        <a:tabLst>
                          <a:tab pos="132715" algn="l"/>
                        </a:tabLst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indice de </a:t>
                      </a:r>
                      <a:r>
                        <a:rPr dirty="0" sz="900" b="1">
                          <a:latin typeface="Times New Roman"/>
                          <a:cs typeface="Times New Roman"/>
                        </a:rPr>
                        <a:t>parité&lt;0,97 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message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=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276860">
                        <a:lnSpc>
                          <a:spcPts val="1070"/>
                        </a:lnSpc>
                        <a:spcBef>
                          <a:spcPts val="3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« Fille » (les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filles  réussissent</a:t>
                      </a:r>
                      <a:r>
                        <a:rPr dirty="0" sz="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moins)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2080" indent="-66675">
                        <a:lnSpc>
                          <a:spcPts val="990"/>
                        </a:lnSpc>
                        <a:buChar char="-"/>
                        <a:tabLst>
                          <a:tab pos="132715" algn="l"/>
                        </a:tabLst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indice de </a:t>
                      </a:r>
                      <a:r>
                        <a:rPr dirty="0" sz="900" b="1">
                          <a:latin typeface="Times New Roman"/>
                          <a:cs typeface="Times New Roman"/>
                        </a:rPr>
                        <a:t>parité&gt;1,03 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message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=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406400">
                        <a:lnSpc>
                          <a:spcPts val="1070"/>
                        </a:lnSpc>
                        <a:spcBef>
                          <a:spcPts val="35"/>
                        </a:spcBef>
                      </a:pPr>
                      <a:r>
                        <a:rPr dirty="0" sz="900" spc="-5" b="1" i="1">
                          <a:latin typeface="Calibri"/>
                          <a:cs typeface="Calibri"/>
                        </a:rPr>
                        <a:t>Disparité </a:t>
                      </a:r>
                      <a:r>
                        <a:rPr dirty="0" sz="900" b="1" i="1">
                          <a:latin typeface="Calibri"/>
                          <a:cs typeface="Calibri"/>
                        </a:rPr>
                        <a:t>au </a:t>
                      </a:r>
                      <a:r>
                        <a:rPr dirty="0" sz="900" spc="-5" b="1" i="1">
                          <a:latin typeface="Calibri"/>
                          <a:cs typeface="Calibri"/>
                        </a:rPr>
                        <a:t>dépens des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« Garçon » (les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garçons réussissent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moins)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2080" indent="-66675">
                        <a:lnSpc>
                          <a:spcPts val="975"/>
                        </a:lnSpc>
                        <a:buChar char="-"/>
                        <a:tabLst>
                          <a:tab pos="132715" algn="l"/>
                        </a:tabLst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0,97≤ indice </a:t>
                      </a:r>
                      <a:r>
                        <a:rPr dirty="0" sz="900" b="1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parité </a:t>
                      </a:r>
                      <a:r>
                        <a:rPr dirty="0" sz="900" b="1">
                          <a:latin typeface="Times New Roman"/>
                          <a:cs typeface="Times New Roman"/>
                        </a:rPr>
                        <a:t>≤ 1,03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parité</a:t>
                      </a:r>
                      <a:r>
                        <a:rPr dirty="0" sz="9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entre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ts val="1055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garçon et fille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message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= «</a:t>
                      </a:r>
                      <a:r>
                        <a:rPr dirty="0" sz="900" spc="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»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2507" y="1384046"/>
            <a:ext cx="1629410" cy="0"/>
          </a:xfrm>
          <a:custGeom>
            <a:avLst/>
            <a:gdLst/>
            <a:ahLst/>
            <a:cxnLst/>
            <a:rect l="l" t="t" r="r" b="b"/>
            <a:pathLst>
              <a:path w="1629409" h="0">
                <a:moveTo>
                  <a:pt x="0" y="0"/>
                </a:moveTo>
                <a:lnTo>
                  <a:pt x="162941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63975" y="2810891"/>
            <a:ext cx="3614420" cy="0"/>
          </a:xfrm>
          <a:custGeom>
            <a:avLst/>
            <a:gdLst/>
            <a:ahLst/>
            <a:cxnLst/>
            <a:rect l="l" t="t" r="r" b="b"/>
            <a:pathLst>
              <a:path w="3614420" h="0">
                <a:moveTo>
                  <a:pt x="0" y="0"/>
                </a:moveTo>
                <a:lnTo>
                  <a:pt x="361403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86934" y="4181221"/>
            <a:ext cx="2329180" cy="0"/>
          </a:xfrm>
          <a:custGeom>
            <a:avLst/>
            <a:gdLst/>
            <a:ahLst/>
            <a:cxnLst/>
            <a:rect l="l" t="t" r="r" b="b"/>
            <a:pathLst>
              <a:path w="2329179" h="0">
                <a:moveTo>
                  <a:pt x="0" y="0"/>
                </a:moveTo>
                <a:lnTo>
                  <a:pt x="232892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996307" y="4831207"/>
            <a:ext cx="1711960" cy="0"/>
          </a:xfrm>
          <a:custGeom>
            <a:avLst/>
            <a:gdLst/>
            <a:ahLst/>
            <a:cxnLst/>
            <a:rect l="l" t="t" r="r" b="b"/>
            <a:pathLst>
              <a:path w="1711959" h="0">
                <a:moveTo>
                  <a:pt x="0" y="0"/>
                </a:moveTo>
                <a:lnTo>
                  <a:pt x="1711706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48122" y="6456883"/>
            <a:ext cx="1606550" cy="0"/>
          </a:xfrm>
          <a:custGeom>
            <a:avLst/>
            <a:gdLst/>
            <a:ahLst/>
            <a:cxnLst/>
            <a:rect l="l" t="t" r="r" b="b"/>
            <a:pathLst>
              <a:path w="1606550" h="0">
                <a:moveTo>
                  <a:pt x="0" y="0"/>
                </a:moveTo>
                <a:lnTo>
                  <a:pt x="1606550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56615" y="719328"/>
          <a:ext cx="9912350" cy="6079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8488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546">
                <a:tc gridSpan="5">
                  <a:txBody>
                    <a:bodyPr/>
                    <a:lstStyle/>
                    <a:p>
                      <a:pPr marL="65405">
                        <a:lnSpc>
                          <a:spcPts val="126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RESSOURCES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70456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310515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maître (par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classe)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130175">
                        <a:lnSpc>
                          <a:spcPct val="1014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C’est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moyen  d’élèves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tenu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un  enseignant.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6675" marR="132080">
                        <a:lnSpc>
                          <a:spcPct val="1020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NB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c’est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aussi le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Ratio 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Elève-Maître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0485">
                        <a:lnSpc>
                          <a:spcPts val="560"/>
                        </a:lnSpc>
                      </a:pPr>
                      <a:r>
                        <a:rPr dirty="0" sz="800" spc="4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800" spc="-5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800" spc="25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800">
                        <a:latin typeface="Cambria Math"/>
                        <a:cs typeface="Cambria Math"/>
                      </a:endParaRPr>
                    </a:p>
                    <a:p>
                      <a:pPr marL="1218565">
                        <a:lnSpc>
                          <a:spcPts val="78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=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69850">
                        <a:lnSpc>
                          <a:spcPts val="725"/>
                        </a:lnSpc>
                      </a:pPr>
                      <a:r>
                        <a:rPr dirty="0" sz="800" spc="4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800" spc="4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1367" sz="975" spc="67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800" spc="45">
                          <a:latin typeface="Cambria Math"/>
                          <a:cs typeface="Cambria Math"/>
                        </a:rPr>
                        <a:t>𝑒𝑛𝑠𝑒𝑖𝑔𝑛𝑎𝑛𝑡𝑠 𝑒𝑛</a:t>
                      </a:r>
                      <a:r>
                        <a:rPr dirty="0" sz="800" spc="-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800" spc="30">
                          <a:latin typeface="Cambria Math"/>
                          <a:cs typeface="Cambria Math"/>
                        </a:rPr>
                        <a:t>𝑐𝑙𝑎𝑠𝑠𝑒</a:t>
                      </a:r>
                      <a:endParaRPr sz="8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norme est fixée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50 élèves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maître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primaire.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405" marR="183515">
                        <a:lnSpc>
                          <a:spcPct val="1018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Un ratio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élevé (supérieur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50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élèves  par maître) montre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que chaque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enseignant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doit s’occuper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beaucoup  d’enfants ce qui n’est pas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favorable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aux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conditions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d’enseignement.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0330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6675" marR="108585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maîtres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n’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ayant 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un diplôme  pédagogique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d’enseignants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13030">
                        <a:lnSpc>
                          <a:spcPct val="101800"/>
                        </a:lnSpc>
                      </a:pPr>
                      <a:r>
                        <a:rPr dirty="0" sz="1100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n’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ayant </a:t>
                      </a:r>
                      <a:r>
                        <a:rPr dirty="0" sz="1100" spc="-5" b="1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pas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diplôme  pédagogique reconnu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l’Etat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67310" indent="31750">
                        <a:lnSpc>
                          <a:spcPct val="101499"/>
                        </a:lnSpc>
                        <a:spcBef>
                          <a:spcPts val="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(ex :CAP/EP, CAE, …)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  pourcentage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d'enseignants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  classe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18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𝑚𝑎î𝑡𝑟𝑒𝑠 </a:t>
                      </a:r>
                      <a:r>
                        <a:rPr dirty="0" sz="1100" spc="15">
                          <a:solidFill>
                            <a:srgbClr val="C00000"/>
                          </a:solidFill>
                          <a:latin typeface="Cambria Math"/>
                          <a:cs typeface="Cambria Math"/>
                        </a:rPr>
                        <a:t>𝒏</a:t>
                      </a:r>
                      <a:r>
                        <a:rPr dirty="0" baseline="27777" sz="1200" spc="22">
                          <a:solidFill>
                            <a:srgbClr val="C00000"/>
                          </a:solidFill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15">
                          <a:latin typeface="Cambria Math"/>
                          <a:cs typeface="Cambria Math"/>
                        </a:rPr>
                        <a:t>𝑎𝑦𝑎𝑛𝑡 </a:t>
                      </a:r>
                      <a:r>
                        <a:rPr dirty="0" sz="1100" spc="-5">
                          <a:solidFill>
                            <a:srgbClr val="C00000"/>
                          </a:solidFill>
                          <a:latin typeface="Cambria Math"/>
                          <a:cs typeface="Cambria Math"/>
                        </a:rPr>
                        <a:t>𝒑𝒂𝒔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𝑢𝑛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𝑑𝑖𝑝𝑙ô𝑚𝑒</a:t>
                      </a:r>
                      <a:r>
                        <a:rPr dirty="0" sz="1100" spc="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𝑝é𝑑𝑎𝑔𝑜𝑔𝑖𝑞𝑢𝑒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3724910" algn="l"/>
                        </a:tabLst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4305" sz="1200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𝑒𝑛𝑠𝑒𝑖𝑔𝑛𝑎𝑛𝑡𝑠</a:t>
                      </a:r>
                      <a:r>
                        <a:rPr dirty="0" sz="11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𝑒𝑛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𝑐𝑙𝑎𝑠𝑠𝑒	</a:t>
                      </a:r>
                      <a:r>
                        <a:rPr dirty="0" baseline="37878" sz="165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baseline="37878" sz="1650" spc="-142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baseline="37878" sz="1650">
                          <a:latin typeface="Cambria Math"/>
                          <a:cs typeface="Cambria Math"/>
                        </a:rPr>
                        <a:t>100</a:t>
                      </a:r>
                      <a:endParaRPr baseline="37878" sz="165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969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pourcentage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&gt; 50 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situation</a:t>
                      </a:r>
                      <a:r>
                        <a:rPr dirty="0" sz="9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alarmante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ts val="1055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portant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atteinte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à la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qualité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l’enseignement.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847">
                <a:tc>
                  <a:txBody>
                    <a:bodyPr/>
                    <a:lstStyle/>
                    <a:p>
                      <a:pPr/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6675" marR="210185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’ensei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conseiller  pédagogique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moyen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6827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d’enseignants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encadré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conseiller  pédagogique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4130">
                        <a:lnSpc>
                          <a:spcPts val="118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15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𝑒𝑛𝑠𝑒𝑖𝑔𝑛𝑎𝑛𝑡𝑠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𝑐𝑜𝑛𝑠𝑒𝑖𝑙𝑙𝑒𝑟𝑠</a:t>
                      </a:r>
                      <a:r>
                        <a:rPr dirty="0" sz="1100" spc="8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𝑝é𝑑𝑎𝑔𝑜𝑔𝑖𝑞𝑢𝑒𝑠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5405">
                        <a:lnSpc>
                          <a:spcPts val="125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Norme :</a:t>
                      </a:r>
                      <a:r>
                        <a:rPr dirty="0" sz="1100" spc="-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5405" marR="7048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Un ratio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supérieur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80 ne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permet pas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bon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encadrement pédagogique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  enseignants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3817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2395">
                        <a:lnSpc>
                          <a:spcPts val="1030"/>
                        </a:lnSpc>
                        <a:spcBef>
                          <a:spcPts val="15"/>
                        </a:spcBef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Rapport classes  pédagogiques</a:t>
                      </a:r>
                      <a:r>
                        <a:rPr dirty="0" sz="900" spc="1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10" b="1">
                          <a:latin typeface="Times New Roman"/>
                          <a:cs typeface="Times New Roman"/>
                        </a:rPr>
                        <a:t>par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019"/>
                        </a:lnSpc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salle</a:t>
                      </a:r>
                      <a:r>
                        <a:rPr dirty="0" sz="9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définitive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69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144780">
                        <a:lnSpc>
                          <a:spcPct val="96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pédagogiques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rapporté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au  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total 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 définitives (salles 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appartenant à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l’école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et ce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indépendamment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des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matériaux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construction</a:t>
                      </a:r>
                      <a:r>
                        <a:rPr dirty="0" sz="9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ni  de leur</a:t>
                      </a:r>
                      <a:r>
                        <a:rPr dirty="0" sz="9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état).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199390">
                        <a:lnSpc>
                          <a:spcPts val="1030"/>
                        </a:lnSpc>
                        <a:spcBef>
                          <a:spcPts val="2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NB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pédagogique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 groupe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d’élèves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tenu</a:t>
                      </a:r>
                      <a:r>
                        <a:rPr dirty="0" sz="9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en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182245">
                        <a:lnSpc>
                          <a:spcPts val="1030"/>
                        </a:lnSpc>
                        <a:spcBef>
                          <a:spcPts val="10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même temps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par un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seul  maître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dans une 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même</a:t>
                      </a:r>
                      <a:r>
                        <a:rPr dirty="0" sz="9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935"/>
                        </a:lnSpc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𝑁𝑜𝑚𝑏𝑟𝑒 𝑑𝑒 𝑐𝑙𝑎𝑠𝑠𝑒𝑠</a:t>
                      </a:r>
                      <a:r>
                        <a:rPr dirty="0" sz="900" spc="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𝑝é𝑑𝑎𝑔𝑜𝑔𝑖𝑞𝑢𝑒𝑠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900" spc="-5">
                          <a:latin typeface="Cambria Math"/>
                          <a:cs typeface="Cambria Math"/>
                        </a:rPr>
                        <a:t>𝑁𝑜𝑚𝑏𝑟𝑒 𝑑𝑒 </a:t>
                      </a:r>
                      <a:r>
                        <a:rPr dirty="0" sz="900">
                          <a:latin typeface="Cambria Math"/>
                          <a:cs typeface="Cambria Math"/>
                        </a:rPr>
                        <a:t>𝑠𝑎𝑙𝑙𝑒𝑠</a:t>
                      </a:r>
                      <a:r>
                        <a:rPr dirty="0" sz="900" spc="3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900" spc="-5">
                          <a:latin typeface="Cambria Math"/>
                          <a:cs typeface="Cambria Math"/>
                        </a:rPr>
                        <a:t>𝑑é𝑓𝑖𝑛𝑖𝑡𝑖𝑣𝑒𝑠</a:t>
                      </a:r>
                      <a:endParaRPr sz="9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985"/>
                        </a:lnSpc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salle</a:t>
                      </a:r>
                      <a:r>
                        <a:rPr dirty="0" sz="900" spc="-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normale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289560" indent="28575">
                        <a:lnSpc>
                          <a:spcPts val="1040"/>
                        </a:lnSpc>
                        <a:spcBef>
                          <a:spcPts val="30"/>
                        </a:spcBef>
                        <a:buAutoNum type="arabicPlain"/>
                        <a:tabLst>
                          <a:tab pos="181610" algn="l"/>
                        </a:tabLst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900" spc="-10">
                          <a:latin typeface="Times New Roman"/>
                          <a:cs typeface="Times New Roman"/>
                        </a:rPr>
                        <a:t>Nb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 pédagogique=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Nb 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 définitive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ts val="98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&lt;1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Surplus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ts val="1030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&gt;1: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insuffisance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ts val="1040"/>
                        </a:lnSpc>
                      </a:pPr>
                      <a:r>
                        <a:rPr dirty="0" sz="900" b="1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salle </a:t>
                      </a:r>
                      <a:r>
                        <a:rPr dirty="0" sz="900" b="1">
                          <a:latin typeface="Times New Roman"/>
                          <a:cs typeface="Times New Roman"/>
                        </a:rPr>
                        <a:t>à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double</a:t>
                      </a:r>
                      <a:r>
                        <a:rPr dirty="0" sz="9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vacation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,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261620" indent="57785">
                        <a:lnSpc>
                          <a:spcPts val="1040"/>
                        </a:lnSpc>
                        <a:spcBef>
                          <a:spcPts val="50"/>
                        </a:spcBef>
                        <a:buAutoNum type="arabicPlain" startAt="2"/>
                        <a:tabLst>
                          <a:tab pos="210820" algn="l"/>
                        </a:tabLst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: Nb 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 pédagogique=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Nb 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 définitive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ts val="98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&lt;2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Surplus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ts val="1055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&gt;2: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insuffisance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salle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9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classe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3348">
                <a:tc>
                  <a:txBody>
                    <a:bodyPr/>
                    <a:lstStyle/>
                    <a:p>
                      <a:pPr/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place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assise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C’est le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nombre</a:t>
                      </a:r>
                      <a:r>
                        <a:rPr dirty="0" sz="11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moyen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d’élèves qui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occupe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05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𝑝𝑙𝑎𝑐𝑒𝑠</a:t>
                      </a:r>
                      <a:r>
                        <a:rPr dirty="0" sz="1100" spc="3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𝑎𝑠𝑠𝑖𝑠𝑒𝑠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Si salle normale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norme=1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149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&lt;1 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Sous-utilisation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table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banc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149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&gt;1: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insuffisance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table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banc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16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705103"/>
            <a:ext cx="6148070" cy="2679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PARTIE I : Notion et importance </a:t>
            </a:r>
            <a:r>
              <a:rPr dirty="0" sz="1600" spc="10" b="1">
                <a:latin typeface="Times New Roman"/>
                <a:cs typeface="Times New Roman"/>
              </a:rPr>
              <a:t>du </a:t>
            </a:r>
            <a:r>
              <a:rPr dirty="0" sz="1600" spc="-5" b="1">
                <a:latin typeface="Times New Roman"/>
                <a:cs typeface="Times New Roman"/>
              </a:rPr>
              <a:t>Tableau de</a:t>
            </a:r>
            <a:r>
              <a:rPr dirty="0" sz="1600" spc="20" b="1">
                <a:latin typeface="Times New Roman"/>
                <a:cs typeface="Times New Roman"/>
              </a:rPr>
              <a:t> </a:t>
            </a:r>
            <a:r>
              <a:rPr dirty="0" sz="1600" b="1">
                <a:latin typeface="Times New Roman"/>
                <a:cs typeface="Times New Roman"/>
              </a:rPr>
              <a:t>Bord</a:t>
            </a:r>
            <a:endParaRPr sz="16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919"/>
              </a:spcBef>
            </a:pPr>
            <a:r>
              <a:rPr dirty="0" sz="1100" spc="-5" b="1">
                <a:latin typeface="Calibri"/>
                <a:cs typeface="Calibri"/>
              </a:rPr>
              <a:t>1.1  Définition et</a:t>
            </a:r>
            <a:r>
              <a:rPr dirty="0" sz="1100" spc="-1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Objectif</a:t>
            </a:r>
            <a:endParaRPr sz="1100">
              <a:latin typeface="Calibri"/>
              <a:cs typeface="Calibri"/>
            </a:endParaRPr>
          </a:p>
          <a:p>
            <a:pPr algn="just" marL="12700" marR="5715">
              <a:lnSpc>
                <a:spcPct val="143800"/>
              </a:lnSpc>
              <a:spcBef>
                <a:spcPts val="250"/>
              </a:spcBef>
            </a:pPr>
            <a:r>
              <a:rPr dirty="0" sz="1200" spc="-1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un outil </a:t>
            </a:r>
            <a:r>
              <a:rPr dirty="0" sz="1200" spc="-5">
                <a:latin typeface="Times New Roman"/>
                <a:cs typeface="Times New Roman"/>
              </a:rPr>
              <a:t>permettant d’appréhender en </a:t>
            </a:r>
            <a:r>
              <a:rPr dirty="0" sz="1200">
                <a:latin typeface="Times New Roman"/>
                <a:cs typeface="Times New Roman"/>
              </a:rPr>
              <a:t>une </a:t>
            </a:r>
            <a:r>
              <a:rPr dirty="0" sz="1200" spc="-5">
                <a:latin typeface="Times New Roman"/>
                <a:cs typeface="Times New Roman"/>
              </a:rPr>
              <a:t>seule </a:t>
            </a:r>
            <a:r>
              <a:rPr dirty="0" sz="1200">
                <a:latin typeface="Times New Roman"/>
                <a:cs typeface="Times New Roman"/>
              </a:rPr>
              <a:t>vue les </a:t>
            </a:r>
            <a:r>
              <a:rPr dirty="0" sz="1200" spc="-5">
                <a:latin typeface="Times New Roman"/>
                <a:cs typeface="Times New Roman"/>
              </a:rPr>
              <a:t>principaux indicateurs  reflétant </a:t>
            </a:r>
            <a:r>
              <a:rPr dirty="0" sz="1200" spc="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situation </a:t>
            </a:r>
            <a:r>
              <a:rPr dirty="0" sz="1200">
                <a:latin typeface="Times New Roman"/>
                <a:cs typeface="Times New Roman"/>
              </a:rPr>
              <a:t>d’une unité </a:t>
            </a:r>
            <a:r>
              <a:rPr dirty="0" sz="1200" spc="-5">
                <a:latin typeface="Times New Roman"/>
                <a:cs typeface="Times New Roman"/>
              </a:rPr>
              <a:t>administrative (DREN, CISCO, ZAP, établissement scolaire), </a:t>
            </a:r>
            <a:r>
              <a:rPr dirty="0" sz="1200">
                <a:latin typeface="Times New Roman"/>
                <a:cs typeface="Times New Roman"/>
              </a:rPr>
              <a:t>sous  </a:t>
            </a:r>
            <a:r>
              <a:rPr dirty="0" sz="1200" spc="-5">
                <a:latin typeface="Times New Roman"/>
                <a:cs typeface="Times New Roman"/>
              </a:rPr>
              <a:t>l’angle des résultats </a:t>
            </a:r>
            <a:r>
              <a:rPr dirty="0" sz="1200">
                <a:latin typeface="Times New Roman"/>
                <a:cs typeface="Times New Roman"/>
              </a:rPr>
              <a:t>et des </a:t>
            </a:r>
            <a:r>
              <a:rPr dirty="0" sz="1200" spc="-5">
                <a:latin typeface="Times New Roman"/>
                <a:cs typeface="Times New Roman"/>
              </a:rPr>
              <a:t>ressources au </a:t>
            </a:r>
            <a:r>
              <a:rPr dirty="0" sz="1200">
                <a:latin typeface="Times New Roman"/>
                <a:cs typeface="Times New Roman"/>
              </a:rPr>
              <a:t>cours d’une année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scolaire.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700"/>
              </a:lnSpc>
            </a:pPr>
            <a:r>
              <a:rPr dirty="0" sz="1200">
                <a:latin typeface="Times New Roman"/>
                <a:cs typeface="Times New Roman"/>
              </a:rPr>
              <a:t>Ces </a:t>
            </a:r>
            <a:r>
              <a:rPr dirty="0" sz="1200" spc="-5">
                <a:latin typeface="Times New Roman"/>
                <a:cs typeface="Times New Roman"/>
              </a:rPr>
              <a:t>indicateurs et graphiques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préalablement définis et générés </a:t>
            </a:r>
            <a:r>
              <a:rPr dirty="0" sz="1200">
                <a:latin typeface="Times New Roman"/>
                <a:cs typeface="Times New Roman"/>
              </a:rPr>
              <a:t>automatiquement à </a:t>
            </a:r>
            <a:r>
              <a:rPr dirty="0" sz="1200" spc="-5">
                <a:latin typeface="Times New Roman"/>
                <a:cs typeface="Times New Roman"/>
              </a:rPr>
              <a:t>partir </a:t>
            </a:r>
            <a:r>
              <a:rPr dirty="0" sz="1200">
                <a:latin typeface="Times New Roman"/>
                <a:cs typeface="Times New Roman"/>
              </a:rPr>
              <a:t>du  </a:t>
            </a:r>
            <a:r>
              <a:rPr dirty="0" sz="1200" spc="-5">
                <a:latin typeface="Times New Roman"/>
                <a:cs typeface="Times New Roman"/>
              </a:rPr>
              <a:t>logiciel FPE. </a:t>
            </a:r>
            <a:r>
              <a:rPr dirty="0" sz="1200" spc="-10">
                <a:latin typeface="Times New Roman"/>
                <a:cs typeface="Times New Roman"/>
              </a:rPr>
              <a:t>Ils </a:t>
            </a:r>
            <a:r>
              <a:rPr dirty="0" sz="1200">
                <a:latin typeface="Times New Roman"/>
                <a:cs typeface="Times New Roman"/>
              </a:rPr>
              <a:t>permettent de </a:t>
            </a:r>
            <a:r>
              <a:rPr dirty="0" sz="1200" spc="-5">
                <a:latin typeface="Times New Roman"/>
                <a:cs typeface="Times New Roman"/>
              </a:rPr>
              <a:t>faire des </a:t>
            </a:r>
            <a:r>
              <a:rPr dirty="0" sz="1200">
                <a:latin typeface="Times New Roman"/>
                <a:cs typeface="Times New Roman"/>
              </a:rPr>
              <a:t>diagnostics </a:t>
            </a:r>
            <a:r>
              <a:rPr dirty="0" sz="1200" spc="-5">
                <a:latin typeface="Times New Roman"/>
                <a:cs typeface="Times New Roman"/>
              </a:rPr>
              <a:t>rapides,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repérer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10">
                <a:latin typeface="Times New Roman"/>
                <a:cs typeface="Times New Roman"/>
              </a:rPr>
              <a:t>ZAP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des écoles </a:t>
            </a:r>
            <a:r>
              <a:rPr dirty="0" sz="1200" spc="5">
                <a:latin typeface="Times New Roman"/>
                <a:cs typeface="Times New Roman"/>
              </a:rPr>
              <a:t>peu </a:t>
            </a:r>
            <a:r>
              <a:rPr dirty="0" sz="1200" spc="3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performantes </a:t>
            </a:r>
            <a:r>
              <a:rPr dirty="0" sz="1200">
                <a:latin typeface="Times New Roman"/>
                <a:cs typeface="Times New Roman"/>
              </a:rPr>
              <a:t>à partir </a:t>
            </a:r>
            <a:r>
              <a:rPr dirty="0" sz="1200" spc="-5">
                <a:latin typeface="Times New Roman"/>
                <a:cs typeface="Times New Roman"/>
              </a:rPr>
              <a:t>d’indicateurs </a:t>
            </a:r>
            <a:r>
              <a:rPr dirty="0" sz="1200">
                <a:latin typeface="Times New Roman"/>
                <a:cs typeface="Times New Roman"/>
              </a:rPr>
              <a:t>simples. </a:t>
            </a:r>
            <a:r>
              <a:rPr dirty="0" sz="1200" spc="-5">
                <a:latin typeface="Times New Roman"/>
                <a:cs typeface="Times New Roman"/>
              </a:rPr>
              <a:t>L’objectif est </a:t>
            </a:r>
            <a:r>
              <a:rPr dirty="0" sz="1200">
                <a:latin typeface="Times New Roman"/>
                <a:cs typeface="Times New Roman"/>
              </a:rPr>
              <a:t>d’évaluer la </a:t>
            </a:r>
            <a:r>
              <a:rPr dirty="0" sz="1200" spc="-5">
                <a:latin typeface="Times New Roman"/>
                <a:cs typeface="Times New Roman"/>
              </a:rPr>
              <a:t>performance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système  éducatif dans </a:t>
            </a:r>
            <a:r>
              <a:rPr dirty="0" sz="1200" spc="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circonscription </a:t>
            </a:r>
            <a:r>
              <a:rPr dirty="0" sz="1200">
                <a:latin typeface="Times New Roman"/>
                <a:cs typeface="Times New Roman"/>
              </a:rPr>
              <a:t>scolaire.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1</a:t>
            </a:fld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3739515"/>
            <a:ext cx="6148070" cy="2080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>
              <a:lnSpc>
                <a:spcPct val="100000"/>
              </a:lnSpc>
            </a:pPr>
            <a:r>
              <a:rPr dirty="0" sz="1100" spc="-5" b="1">
                <a:latin typeface="Calibri"/>
                <a:cs typeface="Calibri"/>
              </a:rPr>
              <a:t>1.2  Généralités sur</a:t>
            </a:r>
            <a:r>
              <a:rPr dirty="0" sz="1100" spc="-114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l’utilité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900"/>
              </a:lnSpc>
            </a:pPr>
            <a:r>
              <a:rPr dirty="0" sz="1200" spc="-1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instrument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mesure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performance facilitant </a:t>
            </a:r>
            <a:r>
              <a:rPr dirty="0" sz="1200">
                <a:latin typeface="Times New Roman"/>
                <a:cs typeface="Times New Roman"/>
              </a:rPr>
              <a:t>le pilotage </a:t>
            </a:r>
            <a:r>
              <a:rPr dirty="0" sz="1200" spc="-5">
                <a:latin typeface="Times New Roman"/>
                <a:cs typeface="Times New Roman"/>
              </a:rPr>
              <a:t>d'une </a:t>
            </a:r>
            <a:r>
              <a:rPr dirty="0" sz="1200">
                <a:latin typeface="Times New Roman"/>
                <a:cs typeface="Times New Roman"/>
              </a:rPr>
              <a:t>ou de  plusieurs </a:t>
            </a:r>
            <a:r>
              <a:rPr dirty="0" sz="1200" spc="-5">
                <a:latin typeface="Times New Roman"/>
                <a:cs typeface="Times New Roman"/>
              </a:rPr>
              <a:t>activités. </a:t>
            </a:r>
            <a:r>
              <a:rPr dirty="0" sz="1200" spc="-15">
                <a:latin typeface="Times New Roman"/>
                <a:cs typeface="Times New Roman"/>
              </a:rPr>
              <a:t>Il </a:t>
            </a:r>
            <a:r>
              <a:rPr dirty="0" sz="1200">
                <a:latin typeface="Times New Roman"/>
                <a:cs typeface="Times New Roman"/>
              </a:rPr>
              <a:t>contribue à </a:t>
            </a:r>
            <a:r>
              <a:rPr dirty="0" sz="1200" spc="-5">
                <a:latin typeface="Times New Roman"/>
                <a:cs typeface="Times New Roman"/>
              </a:rPr>
              <a:t>réduire l'incertitude et facilite </a:t>
            </a:r>
            <a:r>
              <a:rPr dirty="0" sz="1200">
                <a:latin typeface="Times New Roman"/>
                <a:cs typeface="Times New Roman"/>
              </a:rPr>
              <a:t>la prise de </a:t>
            </a:r>
            <a:r>
              <a:rPr dirty="0" sz="1200" spc="-5">
                <a:latin typeface="Times New Roman"/>
                <a:cs typeface="Times New Roman"/>
              </a:rPr>
              <a:t>décisions. </a:t>
            </a:r>
            <a:r>
              <a:rPr dirty="0" sz="1200" spc="-15">
                <a:latin typeface="Times New Roman"/>
                <a:cs typeface="Times New Roman"/>
              </a:rPr>
              <a:t>Il </a:t>
            </a:r>
            <a:r>
              <a:rPr dirty="0" sz="1200">
                <a:latin typeface="Times New Roman"/>
                <a:cs typeface="Times New Roman"/>
              </a:rPr>
              <a:t>permet  </a:t>
            </a:r>
            <a:r>
              <a:rPr dirty="0" sz="1200" spc="-5">
                <a:latin typeface="Times New Roman"/>
                <a:cs typeface="Times New Roman"/>
              </a:rPr>
              <a:t>également d’identifier </a:t>
            </a:r>
            <a:r>
              <a:rPr dirty="0" sz="1200">
                <a:latin typeface="Times New Roman"/>
                <a:cs typeface="Times New Roman"/>
              </a:rPr>
              <a:t>les situations à </a:t>
            </a:r>
            <a:r>
              <a:rPr dirty="0" sz="1200" spc="-5">
                <a:latin typeface="Times New Roman"/>
                <a:cs typeface="Times New Roman"/>
              </a:rPr>
              <a:t>problèmes ainsi </a:t>
            </a:r>
            <a:r>
              <a:rPr dirty="0" sz="1200">
                <a:latin typeface="Times New Roman"/>
                <a:cs typeface="Times New Roman"/>
              </a:rPr>
              <a:t>que les solutions </a:t>
            </a:r>
            <a:r>
              <a:rPr dirty="0" sz="1200" spc="-5">
                <a:latin typeface="Times New Roman"/>
                <a:cs typeface="Times New Roman"/>
              </a:rPr>
              <a:t>adéquates </a:t>
            </a:r>
            <a:r>
              <a:rPr dirty="0" sz="1200">
                <a:latin typeface="Times New Roman"/>
                <a:cs typeface="Times New Roman"/>
              </a:rPr>
              <a:t>à partir </a:t>
            </a:r>
            <a:r>
              <a:rPr dirty="0" sz="1200" spc="-5">
                <a:latin typeface="Times New Roman"/>
                <a:cs typeface="Times New Roman"/>
              </a:rPr>
              <a:t>des </a:t>
            </a:r>
            <a:r>
              <a:rPr dirty="0" sz="1200">
                <a:latin typeface="Times New Roman"/>
                <a:cs typeface="Times New Roman"/>
              </a:rPr>
              <a:t>outils  tels </a:t>
            </a:r>
            <a:r>
              <a:rPr dirty="0" sz="1200" spc="-5">
                <a:latin typeface="Times New Roman"/>
                <a:cs typeface="Times New Roman"/>
              </a:rPr>
              <a:t>l’arbre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problème, l’approche participative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….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10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permet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situer </a:t>
            </a:r>
            <a:r>
              <a:rPr dirty="0" sz="1200" spc="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performance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5032" y="5883528"/>
            <a:ext cx="254000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(i)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>
                <a:latin typeface="Times New Roman"/>
                <a:cs typeface="Times New Roman"/>
              </a:rPr>
              <a:t>(ii)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(iii)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2232" y="5802695"/>
            <a:ext cx="3071495" cy="805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4200"/>
              </a:lnSpc>
            </a:pPr>
            <a:r>
              <a:rPr dirty="0" sz="1200" spc="-5">
                <a:latin typeface="Times New Roman"/>
                <a:cs typeface="Times New Roman"/>
              </a:rPr>
              <a:t>l’établissement au sein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ZAP </a:t>
            </a:r>
            <a:r>
              <a:rPr dirty="0" sz="1200">
                <a:latin typeface="Times New Roman"/>
                <a:cs typeface="Times New Roman"/>
              </a:rPr>
              <a:t>et de la </a:t>
            </a:r>
            <a:r>
              <a:rPr dirty="0" sz="1200" spc="-5">
                <a:latin typeface="Times New Roman"/>
                <a:cs typeface="Times New Roman"/>
              </a:rPr>
              <a:t>CISCO, 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10">
                <a:latin typeface="Times New Roman"/>
                <a:cs typeface="Times New Roman"/>
              </a:rPr>
              <a:t>ZAP </a:t>
            </a:r>
            <a:r>
              <a:rPr dirty="0" sz="1200">
                <a:latin typeface="Times New Roman"/>
                <a:cs typeface="Times New Roman"/>
              </a:rPr>
              <a:t>au </a:t>
            </a:r>
            <a:r>
              <a:rPr dirty="0" sz="1200" spc="-5">
                <a:latin typeface="Times New Roman"/>
                <a:cs typeface="Times New Roman"/>
              </a:rPr>
              <a:t>sein </a:t>
            </a:r>
            <a:r>
              <a:rPr dirty="0" sz="1200">
                <a:latin typeface="Times New Roman"/>
                <a:cs typeface="Times New Roman"/>
              </a:rPr>
              <a:t>de la CISCO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DREN,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CISCO au sein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DREN.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6627" y="6854804"/>
            <a:ext cx="6147435" cy="266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43900"/>
              </a:lnSpc>
            </a:pPr>
            <a:r>
              <a:rPr dirty="0" sz="1200" spc="-10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permet également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plaidoyer auprès des partenaires </a:t>
            </a:r>
            <a:r>
              <a:rPr dirty="0" sz="1200">
                <a:latin typeface="Times New Roman"/>
                <a:cs typeface="Times New Roman"/>
              </a:rPr>
              <a:t>pour d’éventuelles </a:t>
            </a:r>
            <a:r>
              <a:rPr dirty="0" sz="1200" spc="-5">
                <a:latin typeface="Times New Roman"/>
                <a:cs typeface="Times New Roman"/>
              </a:rPr>
              <a:t>contributions </a:t>
            </a:r>
            <a:r>
              <a:rPr dirty="0" sz="1200">
                <a:latin typeface="Times New Roman"/>
                <a:cs typeface="Times New Roman"/>
              </a:rPr>
              <a:t>à  </a:t>
            </a:r>
            <a:r>
              <a:rPr dirty="0" sz="1200" spc="-5">
                <a:latin typeface="Times New Roman"/>
                <a:cs typeface="Times New Roman"/>
              </a:rPr>
              <a:t>l’amélioration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situation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l’école. De </a:t>
            </a:r>
            <a:r>
              <a:rPr dirty="0" sz="1200">
                <a:latin typeface="Times New Roman"/>
                <a:cs typeface="Times New Roman"/>
              </a:rPr>
              <a:t>plus, </a:t>
            </a:r>
            <a:r>
              <a:rPr dirty="0" sz="1200" spc="-5">
                <a:latin typeface="Times New Roman"/>
                <a:cs typeface="Times New Roman"/>
              </a:rPr>
              <a:t>c’est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retour </a:t>
            </a:r>
            <a:r>
              <a:rPr dirty="0" sz="1200">
                <a:latin typeface="Times New Roman"/>
                <a:cs typeface="Times New Roman"/>
              </a:rPr>
              <a:t>d’informations pour les </a:t>
            </a:r>
            <a:r>
              <a:rPr dirty="0" sz="1200" spc="-5">
                <a:latin typeface="Times New Roman"/>
                <a:cs typeface="Times New Roman"/>
              </a:rPr>
              <a:t>services  techniques déconcentrés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100" spc="-5" b="1">
                <a:latin typeface="Calibri"/>
                <a:cs typeface="Calibri"/>
              </a:rPr>
              <a:t>1.3  Différents types </a:t>
            </a:r>
            <a:r>
              <a:rPr dirty="0" sz="1100" b="1">
                <a:latin typeface="Calibri"/>
                <a:cs typeface="Calibri"/>
              </a:rPr>
              <a:t>de </a:t>
            </a:r>
            <a:r>
              <a:rPr dirty="0" sz="1100" spc="-5" b="1">
                <a:latin typeface="Calibri"/>
                <a:cs typeface="Calibri"/>
              </a:rPr>
              <a:t>Tableaux de</a:t>
            </a:r>
            <a:r>
              <a:rPr dirty="0" sz="1100" spc="-114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Bord</a:t>
            </a:r>
            <a:endParaRPr sz="11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>
                <a:latin typeface="Times New Roman"/>
                <a:cs typeface="Times New Roman"/>
              </a:rPr>
              <a:t>L’équipe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CISCO </a:t>
            </a:r>
            <a:r>
              <a:rPr dirty="0" sz="1200">
                <a:latin typeface="Times New Roman"/>
                <a:cs typeface="Times New Roman"/>
              </a:rPr>
              <a:t>produit </a:t>
            </a:r>
            <a:r>
              <a:rPr dirty="0" sz="1200" spc="-5">
                <a:latin typeface="Times New Roman"/>
                <a:cs typeface="Times New Roman"/>
              </a:rPr>
              <a:t>deux </a:t>
            </a:r>
            <a:r>
              <a:rPr dirty="0" sz="1200" spc="-10">
                <a:latin typeface="Times New Roman"/>
                <a:cs typeface="Times New Roman"/>
              </a:rPr>
              <a:t>types </a:t>
            </a:r>
            <a:r>
              <a:rPr dirty="0" sz="1200">
                <a:latin typeface="Times New Roman"/>
                <a:cs typeface="Times New Roman"/>
              </a:rPr>
              <a:t>de tableaux de bord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635"/>
              </a:spcBef>
            </a:pPr>
            <a:r>
              <a:rPr dirty="0" sz="1200" spc="-5">
                <a:latin typeface="Times New Roman"/>
                <a:cs typeface="Times New Roman"/>
              </a:rPr>
              <a:t>(a)  Ceux </a:t>
            </a:r>
            <a:r>
              <a:rPr dirty="0" sz="1200">
                <a:latin typeface="Times New Roman"/>
                <a:cs typeface="Times New Roman"/>
              </a:rPr>
              <a:t>qui sont </a:t>
            </a:r>
            <a:r>
              <a:rPr dirty="0" sz="1200" spc="-5">
                <a:latin typeface="Times New Roman"/>
                <a:cs typeface="Times New Roman"/>
              </a:rPr>
              <a:t>générés automatiquement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partir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logiciel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625"/>
              </a:spcBef>
              <a:buFont typeface="Arial Unicode MS"/>
              <a:buChar char="➢"/>
              <a:tabLst>
                <a:tab pos="470534" algn="l"/>
              </a:tabLst>
            </a:pP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Ecole,</a:t>
            </a:r>
            <a:endParaRPr sz="1200">
              <a:latin typeface="Times New Roman"/>
              <a:cs typeface="Times New Roman"/>
            </a:endParaRPr>
          </a:p>
          <a:p>
            <a:pPr marL="508000" indent="-266700">
              <a:lnSpc>
                <a:spcPct val="100000"/>
              </a:lnSpc>
              <a:spcBef>
                <a:spcPts val="635"/>
              </a:spcBef>
              <a:buFont typeface="Arial Unicode MS"/>
              <a:buChar char="➢"/>
              <a:tabLst>
                <a:tab pos="508000" algn="l"/>
                <a:tab pos="508634" algn="l"/>
              </a:tabLst>
            </a:pP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</a:t>
            </a:r>
            <a:r>
              <a:rPr dirty="0" sz="1200" spc="-5">
                <a:latin typeface="Times New Roman"/>
                <a:cs typeface="Times New Roman"/>
              </a:rPr>
              <a:t>ZAP,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et</a:t>
            </a:r>
            <a:endParaRPr sz="1200">
              <a:latin typeface="Times New Roman"/>
              <a:cs typeface="Times New Roman"/>
            </a:endParaRPr>
          </a:p>
          <a:p>
            <a:pPr marL="508000" indent="-266700">
              <a:lnSpc>
                <a:spcPct val="100000"/>
              </a:lnSpc>
              <a:spcBef>
                <a:spcPts val="625"/>
              </a:spcBef>
              <a:buFont typeface="Arial Unicode MS"/>
              <a:buChar char="➢"/>
              <a:tabLst>
                <a:tab pos="508000" algn="l"/>
                <a:tab pos="508634" algn="l"/>
              </a:tabLst>
            </a:pP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CISCO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38877" y="2397887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8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15534" y="3758819"/>
            <a:ext cx="1873250" cy="0"/>
          </a:xfrm>
          <a:custGeom>
            <a:avLst/>
            <a:gdLst/>
            <a:ahLst/>
            <a:cxnLst/>
            <a:rect l="l" t="t" r="r" b="b"/>
            <a:pathLst>
              <a:path w="1873250" h="0">
                <a:moveTo>
                  <a:pt x="0" y="0"/>
                </a:moveTo>
                <a:lnTo>
                  <a:pt x="187324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828666" y="4627753"/>
            <a:ext cx="2047239" cy="0"/>
          </a:xfrm>
          <a:custGeom>
            <a:avLst/>
            <a:gdLst/>
            <a:ahLst/>
            <a:cxnLst/>
            <a:rect l="l" t="t" r="r" b="b"/>
            <a:pathLst>
              <a:path w="2047240" h="0">
                <a:moveTo>
                  <a:pt x="0" y="0"/>
                </a:moveTo>
                <a:lnTo>
                  <a:pt x="2046986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32198" y="5652261"/>
            <a:ext cx="3077845" cy="0"/>
          </a:xfrm>
          <a:custGeom>
            <a:avLst/>
            <a:gdLst/>
            <a:ahLst/>
            <a:cxnLst/>
            <a:rect l="l" t="t" r="r" b="b"/>
            <a:pathLst>
              <a:path w="3077845" h="0">
                <a:moveTo>
                  <a:pt x="0" y="0"/>
                </a:moveTo>
                <a:lnTo>
                  <a:pt x="3077591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56615" y="719328"/>
          <a:ext cx="9912350" cy="5935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726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30807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66395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place assise dans la  journée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classe.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just" marL="66675" marR="55880">
                        <a:lnSpc>
                          <a:spcPct val="95900"/>
                        </a:lnSpc>
                      </a:pPr>
                      <a:r>
                        <a:rPr dirty="0" sz="1100" b="1">
                          <a:latin typeface="Times New Roman"/>
                          <a:cs typeface="Times New Roman"/>
                        </a:rPr>
                        <a:t>Place </a:t>
                      </a:r>
                      <a:r>
                        <a:rPr dirty="0" sz="1100" spc="-5" b="1">
                          <a:latin typeface="Times New Roman"/>
                          <a:cs typeface="Times New Roman"/>
                        </a:rPr>
                        <a:t>assise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une chaise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et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ou une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place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 60 cm sur une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table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banc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6925">
                        <a:lnSpc>
                          <a:spcPts val="126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𝑵𝒐𝒎𝒃𝒓𝒆 𝒅𝒆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𝒑𝒍𝒂𝒄𝒆</a:t>
                      </a:r>
                      <a:r>
                        <a:rPr dirty="0" sz="1100" spc="-6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𝒂𝒔𝒔𝒊𝒔𝒆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marL="171132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= </a:t>
                      </a:r>
                      <a:r>
                        <a:rPr dirty="0" baseline="2525" sz="16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𝑁𝑏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𝑇𝑎𝑏𝑙𝑒 𝑏𝑎𝑛𝑐 1</a:t>
                      </a:r>
                      <a:r>
                        <a:rPr dirty="0" sz="1100" spc="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𝑃𝐿</a:t>
                      </a:r>
                      <a:r>
                        <a:rPr dirty="0" baseline="2525" sz="1650" spc="7">
                          <a:latin typeface="Cambria Math"/>
                          <a:cs typeface="Cambria Math"/>
                        </a:rPr>
                        <a:t>)</a:t>
                      </a:r>
                      <a:endParaRPr baseline="2525" sz="1650">
                        <a:latin typeface="Cambria Math"/>
                        <a:cs typeface="Cambria Math"/>
                      </a:endParaRPr>
                    </a:p>
                    <a:p>
                      <a:pPr marL="171132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baseline="2525" sz="16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𝑁𝑏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𝑇𝑎𝑏𝑙𝑒 𝑏𝑎𝑛𝑐 2𝑃𝐿 ∗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2</a:t>
                      </a:r>
                      <a:r>
                        <a:rPr dirty="0" baseline="2525" sz="1650">
                          <a:latin typeface="Cambria Math"/>
                          <a:cs typeface="Cambria Math"/>
                        </a:rPr>
                        <a:t>)</a:t>
                      </a:r>
                      <a:endParaRPr baseline="2525" sz="1650">
                        <a:latin typeface="Cambria Math"/>
                        <a:cs typeface="Cambria Math"/>
                      </a:endParaRPr>
                    </a:p>
                    <a:p>
                      <a:pPr marL="1711325">
                        <a:lnSpc>
                          <a:spcPts val="1285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baseline="2525" sz="16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𝑁𝑏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𝑇𝑎𝑏𝑙𝑒 𝑏𝑎𝑛𝑐 3𝑃𝐿 ∗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3</a:t>
                      </a:r>
                      <a:r>
                        <a:rPr dirty="0" baseline="2525" sz="1650">
                          <a:latin typeface="Cambria Math"/>
                          <a:cs typeface="Cambria Math"/>
                        </a:rPr>
                        <a:t>)</a:t>
                      </a:r>
                      <a:endParaRPr baseline="2525" sz="1650">
                        <a:latin typeface="Cambria Math"/>
                        <a:cs typeface="Cambria Math"/>
                      </a:endParaRPr>
                    </a:p>
                    <a:p>
                      <a:pPr marL="1711325">
                        <a:lnSpc>
                          <a:spcPts val="12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baseline="2525" sz="16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𝑁𝑏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𝑇𝑎𝑏𝑙𝑒 𝑏𝑎𝑛𝑐 4𝑃𝐿 ∗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4</a:t>
                      </a:r>
                      <a:r>
                        <a:rPr dirty="0" baseline="2525" sz="1650">
                          <a:latin typeface="Cambria Math"/>
                          <a:cs typeface="Cambria Math"/>
                        </a:rPr>
                        <a:t>)</a:t>
                      </a:r>
                      <a:endParaRPr baseline="2525" sz="1650">
                        <a:latin typeface="Cambria Math"/>
                        <a:cs typeface="Cambria Math"/>
                      </a:endParaRPr>
                    </a:p>
                    <a:p>
                      <a:pPr marL="1711325">
                        <a:lnSpc>
                          <a:spcPts val="131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+ </a:t>
                      </a:r>
                      <a:r>
                        <a:rPr dirty="0" baseline="2525" sz="1650" spc="-7">
                          <a:latin typeface="Cambria Math"/>
                          <a:cs typeface="Cambria Math"/>
                        </a:rPr>
                        <a:t>(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𝑁𝑏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𝑇𝑎𝑏𝑙𝑒 𝑏𝑎𝑛𝑐 5𝑃𝐿 ∗ 5</a:t>
                      </a:r>
                      <a:r>
                        <a:rPr dirty="0" baseline="2525" sz="1650">
                          <a:latin typeface="Cambria Math"/>
                          <a:cs typeface="Cambria Math"/>
                        </a:rPr>
                        <a:t>)</a:t>
                      </a:r>
                      <a:endParaRPr baseline="2525" sz="165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Si salle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double vacation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norme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=2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14984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&lt;2 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Sous-utilisation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table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banc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1498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&gt;2: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insuffisance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table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banc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1981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latrine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C’est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78435">
                        <a:lnSpc>
                          <a:spcPct val="101499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l’école  rapporté aux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latrines 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l’école.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15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𝑁𝑜𝑚𝑏𝑟𝑒 𝑑𝑒</a:t>
                      </a:r>
                      <a:r>
                        <a:rPr dirty="0" sz="11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𝑙𝑎𝑡𝑟𝑖𝑛𝑒𝑠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Normes</a:t>
                      </a:r>
                      <a:r>
                        <a:rPr dirty="0" sz="11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*</a:t>
                      </a:r>
                      <a:r>
                        <a:rPr dirty="0" sz="1100" spc="-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100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garçons par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latrine-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garçon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178435">
                        <a:lnSpc>
                          <a:spcPts val="134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Un ratio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supérieur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100 (un nombre  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latrines = 0)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traduit une  insuffisance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latrine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154305">
                        <a:lnSpc>
                          <a:spcPts val="134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ratio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est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inférieur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ou égal à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100,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l’école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dispose de suffisamment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  latrines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8265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 de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filles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07950">
                        <a:lnSpc>
                          <a:spcPts val="1350"/>
                        </a:lnSpc>
                        <a:spcBef>
                          <a:spcPts val="4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par latrine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pour  filles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C’est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09855">
                        <a:lnSpc>
                          <a:spcPts val="1340"/>
                        </a:lnSpc>
                        <a:spcBef>
                          <a:spcPts val="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filles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l’école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rapporté aux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latrines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pour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ts val="129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filles de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l’école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1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</a:t>
                      </a:r>
                      <a:r>
                        <a:rPr dirty="0" sz="1100" spc="-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𝑓𝑖𝑙𝑙𝑒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𝑙𝑎𝑡𝑟𝑖𝑛𝑒 𝑝𝑜𝑢𝑟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𝑓𝑖𝑙𝑙𝑒𝑠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Normes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60 filles par latrine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pour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fille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Cas possibles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373380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Si &lt;60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Sous-utilisation de latrine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Si&gt;60 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insuffisance de latrine  Si=0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inexistence de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latrine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30223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06680">
                        <a:lnSpc>
                          <a:spcPct val="1016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par  manuel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(Malagasy,  Français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Math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é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mati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C’est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moyen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1811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disposant 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manuel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dans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journée  de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classe.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15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𝑑′é𝑙è𝑣𝑒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𝑚𝑎𝑛𝑢𝑒𝑙𝑠 𝑝𝑎𝑟</a:t>
                      </a:r>
                      <a:r>
                        <a:rPr dirty="0" sz="1100" spc="-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𝑚𝑎𝑡𝑖è𝑟𝑒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Norme</a:t>
                      </a:r>
                      <a:r>
                        <a:rPr dirty="0" sz="1100" spc="-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 manuel /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élève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matière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Cas possibles</a:t>
                      </a:r>
                      <a:r>
                        <a:rPr dirty="0" sz="11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 marR="332105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Si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&lt;1 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Sous-utilisation de manuels  Si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&gt;1 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insuffisance de manuels  Si=0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: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inexistence 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manuels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90574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6540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fréquentant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une  école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continue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95"/>
                        </a:lnSpc>
                      </a:pPr>
                      <a:r>
                        <a:rPr dirty="0" sz="1100" b="1" i="1" u="heavy">
                          <a:latin typeface="Times New Roman"/>
                          <a:cs typeface="Times New Roman"/>
                        </a:rPr>
                        <a:t>Ecole  </a:t>
                      </a:r>
                      <a:r>
                        <a:rPr dirty="0" sz="1100" spc="-5" b="1" i="1" u="heavy">
                          <a:latin typeface="Times New Roman"/>
                          <a:cs typeface="Times New Roman"/>
                        </a:rPr>
                        <a:t>continue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116205">
                        <a:lnSpc>
                          <a:spcPct val="95800"/>
                        </a:lnSpc>
                        <a:spcBef>
                          <a:spcPts val="25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notion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continuité</a:t>
                      </a:r>
                      <a:r>
                        <a:rPr dirty="0" sz="10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d’une  école se réfère à la  possibilité pour les élèves 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continuer leurs études  dans la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même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école  jusqu’à la fin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du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cycle  primaire.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53060">
                        <a:lnSpc>
                          <a:spcPts val="9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15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22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15">
                          <a:latin typeface="Cambria Math"/>
                          <a:cs typeface="Cambria Math"/>
                        </a:rPr>
                        <a:t>é𝑙è𝑣𝑒𝑠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𝑓𝑟é𝑞𝑢𝑒𝑛𝑡𝑎𝑛𝑡 𝑢𝑛𝑒 é𝑐𝑜𝑙𝑒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𝑐𝑜𝑛𝑡𝑖𝑛𝑢𝑒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337820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994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Si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c’est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: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22605" marR="336550" indent="-228600">
                        <a:lnSpc>
                          <a:spcPts val="1200"/>
                        </a:lnSpc>
                        <a:spcBef>
                          <a:spcPts val="50"/>
                        </a:spcBef>
                        <a:buFont typeface="Arial Unicode MS"/>
                        <a:buChar char="➢"/>
                        <a:tabLst>
                          <a:tab pos="522605" algn="l"/>
                          <a:tab pos="523240" algn="l"/>
                        </a:tabLst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100% : il n’y a pas d’écoles</a:t>
                      </a:r>
                      <a:r>
                        <a:rPr dirty="0" sz="900" spc="-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non 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continues dans la</a:t>
                      </a:r>
                      <a:r>
                        <a:rPr dirty="0" sz="90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CISCO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522605" marR="92075" indent="-228600">
                        <a:lnSpc>
                          <a:spcPct val="110400"/>
                        </a:lnSpc>
                        <a:spcBef>
                          <a:spcPts val="80"/>
                        </a:spcBef>
                        <a:buSzPct val="122222"/>
                        <a:buFont typeface="Arial Unicode MS"/>
                        <a:buChar char="➢"/>
                        <a:tabLst>
                          <a:tab pos="523240" algn="l"/>
                        </a:tabLst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&lt;100% : il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existe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encore des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écoles 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non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continues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dans la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CISCO.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dirty="0" sz="9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qui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pourrait accroître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le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 redoublants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et/ou</a:t>
                      </a:r>
                      <a:r>
                        <a:rPr dirty="0" sz="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d’abandons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0102088" y="6954342"/>
            <a:ext cx="129539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65"/>
              </a:lnSpc>
            </a:pPr>
            <a:r>
              <a:rPr dirty="0" sz="800">
                <a:latin typeface="Calibri"/>
                <a:cs typeface="Calibri"/>
              </a:rPr>
              <a:t>20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02659" y="2435987"/>
            <a:ext cx="3336925" cy="0"/>
          </a:xfrm>
          <a:custGeom>
            <a:avLst/>
            <a:gdLst/>
            <a:ahLst/>
            <a:cxnLst/>
            <a:rect l="l" t="t" r="r" b="b"/>
            <a:pathLst>
              <a:path w="3336925" h="0">
                <a:moveTo>
                  <a:pt x="0" y="0"/>
                </a:moveTo>
                <a:lnTo>
                  <a:pt x="333667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44263" y="3426586"/>
            <a:ext cx="2054860" cy="0"/>
          </a:xfrm>
          <a:custGeom>
            <a:avLst/>
            <a:gdLst/>
            <a:ahLst/>
            <a:cxnLst/>
            <a:rect l="l" t="t" r="r" b="b"/>
            <a:pathLst>
              <a:path w="2054859" h="0">
                <a:moveTo>
                  <a:pt x="0" y="0"/>
                </a:moveTo>
                <a:lnTo>
                  <a:pt x="205460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79315" y="4348860"/>
            <a:ext cx="1985010" cy="0"/>
          </a:xfrm>
          <a:custGeom>
            <a:avLst/>
            <a:gdLst/>
            <a:ahLst/>
            <a:cxnLst/>
            <a:rect l="l" t="t" r="r" b="b"/>
            <a:pathLst>
              <a:path w="1985009" h="0">
                <a:moveTo>
                  <a:pt x="0" y="0"/>
                </a:moveTo>
                <a:lnTo>
                  <a:pt x="1984502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348607" y="4920360"/>
            <a:ext cx="2646045" cy="0"/>
          </a:xfrm>
          <a:custGeom>
            <a:avLst/>
            <a:gdLst/>
            <a:ahLst/>
            <a:cxnLst/>
            <a:rect l="l" t="t" r="r" b="b"/>
            <a:pathLst>
              <a:path w="2646045" h="0">
                <a:moveTo>
                  <a:pt x="0" y="0"/>
                </a:moveTo>
                <a:lnTo>
                  <a:pt x="2645917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56615" y="719328"/>
          <a:ext cx="9912350" cy="5817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726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5003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9390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Une école incomplète  n’offrant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cinq</a:t>
                      </a:r>
                      <a:r>
                        <a:rPr dirty="0" sz="10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années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147955">
                        <a:lnSpc>
                          <a:spcPts val="1150"/>
                        </a:lnSpc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d’étude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du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primaire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peut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être considérée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comme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continue si </a:t>
                      </a:r>
                      <a:r>
                        <a:rPr dirty="0" sz="1000">
                          <a:latin typeface="Times New Roman"/>
                          <a:cs typeface="Times New Roman"/>
                        </a:rPr>
                        <a:t>elle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ouvre</a:t>
                      </a:r>
                      <a:r>
                        <a:rPr dirty="0" sz="10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10">
                          <a:latin typeface="Times New Roman"/>
                          <a:cs typeface="Times New Roman"/>
                        </a:rPr>
                        <a:t>une 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année</a:t>
                      </a:r>
                      <a:r>
                        <a:rPr dirty="0" sz="10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d’étude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 marR="276225">
                        <a:lnSpc>
                          <a:spcPts val="1140"/>
                        </a:lnSpc>
                        <a:spcBef>
                          <a:spcPts val="10"/>
                        </a:spcBef>
                      </a:pPr>
                      <a:r>
                        <a:rPr dirty="0" sz="1000" spc="-5">
                          <a:latin typeface="Times New Roman"/>
                          <a:cs typeface="Times New Roman"/>
                        </a:rPr>
                        <a:t>supplémentaire d’une  année scolaire à</a:t>
                      </a:r>
                      <a:r>
                        <a:rPr dirty="0" sz="10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5">
                          <a:latin typeface="Times New Roman"/>
                          <a:cs typeface="Times New Roman"/>
                        </a:rPr>
                        <a:t>l’autre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86409">
                <a:tc>
                  <a:txBody>
                    <a:bodyPr/>
                    <a:lstStyle/>
                    <a:p>
                      <a:pPr/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57150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 vivant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  moins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2km  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leur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école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indent="31750">
                        <a:lnSpc>
                          <a:spcPts val="125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 d'élèves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vivant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22555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à moins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2km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leur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école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pourcentage  du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nombre 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d'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élèves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53695">
                        <a:lnSpc>
                          <a:spcPts val="9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30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é𝑙è𝑣𝑒𝑠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𝑣𝑖𝑣𝑎𝑛𝑡 à 𝑚𝑜𝑖𝑛𝑠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2𝑘𝑚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𝑙𝑒𝑢𝑟</a:t>
                      </a:r>
                      <a:r>
                        <a:rPr dirty="0" sz="1100" spc="5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é𝑐𝑜𝑙𝑒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208279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</a:t>
                      </a:r>
                      <a:r>
                        <a:rPr dirty="0" sz="1100" spc="-7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994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Un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pourcentage élevé signifie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qu’une</a:t>
                      </a:r>
                      <a:r>
                        <a:rPr dirty="0" sz="9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grande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17335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partie des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élèves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n’ont pas à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faire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dirty="0" sz="9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parcours  pénible pour se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rendre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à</a:t>
                      </a:r>
                      <a:r>
                        <a:rPr dirty="0" sz="9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l’école.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5405" marR="109855">
                        <a:lnSpc>
                          <a:spcPct val="95900"/>
                        </a:lnSpc>
                        <a:spcBef>
                          <a:spcPts val="150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Cet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indicateur peut néanmoins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donner une</a:t>
                      </a:r>
                      <a:r>
                        <a:rPr dirty="0" sz="9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idée 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des zones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particulièrement défavorisées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ou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enclavées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du point 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vue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l’accessibilité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à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l’école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si le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pourcentage est</a:t>
                      </a:r>
                      <a:r>
                        <a:rPr dirty="0" sz="9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faible.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6846">
                <a:tc>
                  <a:txBody>
                    <a:bodyPr/>
                    <a:lstStyle/>
                    <a:p>
                      <a:pPr/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249554">
                        <a:lnSpc>
                          <a:spcPct val="1018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d’écoles</a:t>
                      </a:r>
                      <a:r>
                        <a:rPr dirty="0" sz="11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sans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point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d’eau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69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d’écoles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sans</a:t>
                      </a:r>
                      <a:r>
                        <a:rPr dirty="0" sz="9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point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329565">
                        <a:lnSpc>
                          <a:spcPts val="1040"/>
                        </a:lnSpc>
                        <a:spcBef>
                          <a:spcPts val="4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d’eau en pourcentage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du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9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d’écoles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65405">
                        <a:lnSpc>
                          <a:spcPts val="103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Les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points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d’eau utilisables au  sein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l’école sont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les  robinets, les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puits,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et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019"/>
                        </a:lnSpc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réservoirs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.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52425">
                        <a:lnSpc>
                          <a:spcPts val="965"/>
                        </a:lnSpc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30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é𝑐𝑜𝑙𝑒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𝑠𝑎𝑛𝑠 𝑝𝑜𝑖𝑛𝑡</a:t>
                      </a:r>
                      <a:r>
                        <a:rPr dirty="0" sz="1100" spc="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𝑑′𝑒𝑎𝑢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848994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</a:t>
                      </a:r>
                      <a:r>
                        <a:rPr dirty="0" sz="1100" spc="-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𝑑′é𝑐𝑜𝑙𝑒𝑠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d’écoles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sans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électricité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69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d’écoles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non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6675" marR="119380">
                        <a:lnSpc>
                          <a:spcPts val="1030"/>
                        </a:lnSpc>
                        <a:spcBef>
                          <a:spcPts val="50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éléctifiées en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pourcentage</a:t>
                      </a:r>
                      <a:r>
                        <a:rPr dirty="0" sz="9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du 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d’écoles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49250">
                        <a:lnSpc>
                          <a:spcPts val="930"/>
                        </a:lnSpc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30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é𝑐𝑜𝑙𝑒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𝑠𝑎𝑛𝑠</a:t>
                      </a:r>
                      <a:r>
                        <a:rPr dirty="0" sz="1100" spc="-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é𝑙𝑒𝑐𝑡𝑟𝑖𝑐𝑖𝑡é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883919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</a:t>
                      </a:r>
                      <a:r>
                        <a:rPr dirty="0" sz="1100" spc="-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𝑑′é𝑐𝑜𝑙𝑒𝑠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3222"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23114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d’élèves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dans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 écoles  enclavées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Nombre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d’élèves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66675" marR="103505">
                        <a:lnSpc>
                          <a:spcPct val="9860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des écoles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enclavées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pourcentage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du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nombre  total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d’élèves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88595">
                        <a:lnSpc>
                          <a:spcPct val="9580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Ecole se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trouvant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dans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commune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classée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rurale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catégorie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  dans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classification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communes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le  ministère chargé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la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décentralisation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50520">
                        <a:lnSpc>
                          <a:spcPts val="930"/>
                        </a:lnSpc>
                      </a:pPr>
                      <a:r>
                        <a:rPr dirty="0" sz="1100" spc="-5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𝑑</a:t>
                      </a:r>
                      <a:r>
                        <a:rPr dirty="0" baseline="27777" sz="1200" spc="30">
                          <a:latin typeface="Cambria Math"/>
                          <a:cs typeface="Cambria Math"/>
                        </a:rPr>
                        <a:t>′</a:t>
                      </a:r>
                      <a:r>
                        <a:rPr dirty="0" sz="1100" spc="20">
                          <a:latin typeface="Cambria Math"/>
                          <a:cs typeface="Cambria Math"/>
                        </a:rPr>
                        <a:t>é𝑙è𝑣𝑒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𝑑𝑎𝑛𝑠 𝑑𝑒𝑠 é𝑐𝑜𝑙𝑒𝑠</a:t>
                      </a:r>
                      <a:r>
                        <a:rPr dirty="0" sz="1100" spc="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𝑒𝑛𝑐𝑙𝑎𝑣é𝑒𝑠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553085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9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</a:t>
                      </a:r>
                      <a:r>
                        <a:rPr dirty="0" sz="11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254995" y="707966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61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981565" y="690015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430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33595" y="1257554"/>
            <a:ext cx="2074545" cy="0"/>
          </a:xfrm>
          <a:custGeom>
            <a:avLst/>
            <a:gdLst/>
            <a:ahLst/>
            <a:cxnLst/>
            <a:rect l="l" t="t" r="r" b="b"/>
            <a:pathLst>
              <a:path w="2074545" h="0">
                <a:moveTo>
                  <a:pt x="0" y="0"/>
                </a:moveTo>
                <a:lnTo>
                  <a:pt x="2074418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50259" y="1944878"/>
            <a:ext cx="4034790" cy="0"/>
          </a:xfrm>
          <a:custGeom>
            <a:avLst/>
            <a:gdLst/>
            <a:ahLst/>
            <a:cxnLst/>
            <a:rect l="l" t="t" r="r" b="b"/>
            <a:pathLst>
              <a:path w="4034790" h="0">
                <a:moveTo>
                  <a:pt x="0" y="0"/>
                </a:moveTo>
                <a:lnTo>
                  <a:pt x="403466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6615" y="719328"/>
          <a:ext cx="9912350" cy="4102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9548"/>
                <a:gridCol w="1080465"/>
                <a:gridCol w="1530477"/>
                <a:gridCol w="4141342"/>
                <a:gridCol w="2341117"/>
              </a:tblGrid>
              <a:tr h="347726"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Tableau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Indicateurs/info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rmations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Définition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Formule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6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Interprétation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8848">
                <a:tc>
                  <a:txBody>
                    <a:bodyPr/>
                    <a:lstStyle/>
                    <a:p>
                      <a:pPr/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Pourcentage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40335">
                        <a:lnSpc>
                          <a:spcPct val="100899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fokontany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sans  école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Nombre de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fokontanys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67310">
                        <a:lnSpc>
                          <a:spcPct val="10140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sans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école en  pourcentage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nombre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fokontanys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53695">
                        <a:lnSpc>
                          <a:spcPts val="905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𝑓𝑜𝑘𝑜𝑛𝑡𝑎𝑛𝑦 𝑠𝑎𝑛𝑠</a:t>
                      </a:r>
                      <a:r>
                        <a:rPr dirty="0" sz="1100" spc="-1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é𝑐𝑜𝑙𝑒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r" marR="840740">
                        <a:lnSpc>
                          <a:spcPts val="79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dirty="0" sz="1100" spc="-10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100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R="353060">
                        <a:lnSpc>
                          <a:spcPts val="10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 </a:t>
                      </a:r>
                      <a:r>
                        <a:rPr dirty="0" sz="1100" spc="-5">
                          <a:latin typeface="Cambria Math"/>
                          <a:cs typeface="Cambria Math"/>
                        </a:rPr>
                        <a:t>𝑑𝑒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 𝑓𝑜𝑘𝑜𝑛𝑡𝑎𝑛𝑦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010"/>
                        </a:lnSpc>
                      </a:pPr>
                      <a:r>
                        <a:rPr dirty="0" sz="900">
                          <a:latin typeface="Times New Roman"/>
                          <a:cs typeface="Times New Roman"/>
                        </a:rPr>
                        <a:t>0% :</a:t>
                      </a:r>
                      <a:r>
                        <a:rPr dirty="0" sz="9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>
                          <a:latin typeface="Times New Roman"/>
                          <a:cs typeface="Times New Roman"/>
                        </a:rPr>
                        <a:t>idéal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59303"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Ressources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financières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5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Ressources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54940">
                        <a:lnSpc>
                          <a:spcPct val="101800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financières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  élève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190"/>
                        </a:lnSpc>
                      </a:pPr>
                      <a:r>
                        <a:rPr dirty="0" sz="1100" u="sng">
                          <a:latin typeface="Times New Roman"/>
                          <a:cs typeface="Times New Roman"/>
                        </a:rPr>
                        <a:t>Montant </a:t>
                      </a:r>
                      <a:r>
                        <a:rPr dirty="0" sz="1100" spc="-5" u="sng">
                          <a:latin typeface="Times New Roman"/>
                          <a:cs typeface="Times New Roman"/>
                        </a:rPr>
                        <a:t>moyen</a:t>
                      </a:r>
                      <a:r>
                        <a:rPr dirty="0" sz="1100" spc="-85" u="sng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u="sng">
                          <a:latin typeface="Times New Roman"/>
                          <a:cs typeface="Times New Roman"/>
                        </a:rPr>
                        <a:t>par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u="sng">
                          <a:latin typeface="Times New Roman"/>
                          <a:cs typeface="Times New Roman"/>
                        </a:rPr>
                        <a:t>élève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238125">
                        <a:lnSpc>
                          <a:spcPct val="96000"/>
                        </a:lnSpc>
                        <a:spcBef>
                          <a:spcPts val="20"/>
                        </a:spcBef>
                      </a:pPr>
                      <a:r>
                        <a:rPr dirty="0" sz="1100" spc="-5" i="1" u="sng">
                          <a:latin typeface="Times New Roman"/>
                          <a:cs typeface="Times New Roman"/>
                        </a:rPr>
                        <a:t>Caisse école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c’est la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subvention que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l’Etat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alloue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aux écoles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à  partir de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son propre  budget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235"/>
                        </a:lnSpc>
                      </a:pPr>
                      <a:r>
                        <a:rPr dirty="0" sz="1100" spc="-5" i="1" u="sng">
                          <a:latin typeface="Times New Roman"/>
                          <a:cs typeface="Times New Roman"/>
                        </a:rPr>
                        <a:t>Subvention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 ce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terme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6350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désigne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ici la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subvention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allouée aux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écoles par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des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projets tels PAUET,  PAUSENS,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UNICEF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23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…etc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83185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100" spc="-5" i="1" u="sng">
                          <a:latin typeface="Times New Roman"/>
                          <a:cs typeface="Times New Roman"/>
                        </a:rPr>
                        <a:t>Cotisations FRAM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:  c’est le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montant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des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sommes payés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 les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familles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au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titre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l’association des parents  d’élèves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130"/>
                        </a:lnSpc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𝑀𝑜𝑛𝑡𝑎𝑛𝑡 𝑡𝑜𝑡𝑎𝑙(𝑐𝑎𝑖𝑠𝑠𝑒 é𝑐𝑜𝑙𝑒 𝑜𝑢 𝑠𝑢𝑏𝑣𝑒𝑛𝑡𝑖𝑜𝑛𝑠 𝑜𝑢 𝑐𝑜𝑡𝑖𝑠𝑎𝑡𝑖𝑜𝑛</a:t>
                      </a:r>
                      <a:r>
                        <a:rPr dirty="0" sz="1100" spc="4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 spc="5">
                          <a:latin typeface="Cambria Math"/>
                          <a:cs typeface="Cambria Math"/>
                        </a:rPr>
                        <a:t>𝐹𝑅𝐴𝑀)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  <a:p>
                      <a:pPr algn="ctr" marL="32384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1100">
                          <a:latin typeface="Cambria Math"/>
                          <a:cs typeface="Cambria Math"/>
                        </a:rPr>
                        <a:t>𝑁𝑜𝑚𝑏𝑟𝑒 𝑡𝑜𝑡𝑎𝑙</a:t>
                      </a:r>
                      <a:r>
                        <a:rPr dirty="0" sz="1100" spc="-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100">
                          <a:latin typeface="Cambria Math"/>
                          <a:cs typeface="Cambria Math"/>
                        </a:rPr>
                        <a:t>𝑑′é𝑙è𝑣𝑒𝑠</a:t>
                      </a:r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Cambria Math"/>
                        <a:cs typeface="Cambria Math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70014" y="10074147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64132" y="710691"/>
            <a:ext cx="1360805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>
                <a:latin typeface="Calibri"/>
                <a:cs typeface="Calibri"/>
              </a:rPr>
              <a:t>Figure : </a:t>
            </a:r>
            <a:r>
              <a:rPr dirty="0" sz="1100" spc="-5" b="1">
                <a:latin typeface="Calibri"/>
                <a:cs typeface="Calibri"/>
              </a:rPr>
              <a:t>Modèle </a:t>
            </a:r>
            <a:r>
              <a:rPr dirty="0" sz="1100" b="1">
                <a:latin typeface="Calibri"/>
                <a:cs typeface="Calibri"/>
              </a:rPr>
              <a:t>de</a:t>
            </a:r>
            <a:r>
              <a:rPr dirty="0" sz="1100" spc="-7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flux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594" y="2001722"/>
            <a:ext cx="395706" cy="201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21868" y="2049017"/>
            <a:ext cx="914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9594" y="3333063"/>
            <a:ext cx="395706" cy="2018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70051" y="3379851"/>
            <a:ext cx="1936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N</a:t>
            </a:r>
            <a:r>
              <a:rPr dirty="0" sz="800" spc="-10">
                <a:latin typeface="Calibri"/>
                <a:cs typeface="Calibri"/>
              </a:rPr>
              <a:t>+</a:t>
            </a:r>
            <a:r>
              <a:rPr dirty="0" sz="800">
                <a:latin typeface="Calibri"/>
                <a:cs typeface="Calibri"/>
              </a:rPr>
              <a:t>1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3986" y="4520513"/>
            <a:ext cx="395706" cy="2018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03580" y="4567046"/>
            <a:ext cx="1936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N</a:t>
            </a:r>
            <a:r>
              <a:rPr dirty="0" sz="800" spc="-10">
                <a:latin typeface="Calibri"/>
                <a:cs typeface="Calibri"/>
              </a:rPr>
              <a:t>+</a:t>
            </a:r>
            <a:r>
              <a:rPr dirty="0" sz="800">
                <a:latin typeface="Calibri"/>
                <a:cs typeface="Calibri"/>
              </a:rPr>
              <a:t>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55586" y="5851943"/>
            <a:ext cx="395071" cy="2017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740155" y="5899276"/>
            <a:ext cx="1936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N</a:t>
            </a:r>
            <a:r>
              <a:rPr dirty="0" sz="800" spc="-10">
                <a:latin typeface="Calibri"/>
                <a:cs typeface="Calibri"/>
              </a:rPr>
              <a:t>+</a:t>
            </a:r>
            <a:r>
              <a:rPr dirty="0" sz="800">
                <a:latin typeface="Calibri"/>
                <a:cs typeface="Calibri"/>
              </a:rPr>
              <a:t>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98588" y="7089685"/>
            <a:ext cx="395071" cy="2017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98372" y="7137145"/>
            <a:ext cx="1930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N+</a:t>
            </a:r>
            <a:r>
              <a:rPr dirty="0" sz="800">
                <a:latin typeface="Calibri"/>
                <a:cs typeface="Calibri"/>
              </a:rPr>
              <a:t>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5784" y="8104416"/>
            <a:ext cx="395071" cy="2017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16660" y="8152129"/>
            <a:ext cx="1930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N+</a:t>
            </a:r>
            <a:r>
              <a:rPr dirty="0" sz="800">
                <a:latin typeface="Calibri"/>
                <a:cs typeface="Calibri"/>
              </a:rPr>
              <a:t>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43327" y="3193186"/>
            <a:ext cx="546849" cy="46885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426335" y="330517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702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99604" y="3207524"/>
            <a:ext cx="546849" cy="4688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282953" y="3321939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282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39406" y="1868944"/>
            <a:ext cx="546849" cy="4688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196136" y="1980438"/>
            <a:ext cx="23304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1000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81704" y="4373397"/>
            <a:ext cx="546849" cy="46885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665346" y="4487798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496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31567" y="4373409"/>
            <a:ext cx="587616" cy="46846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336038" y="4484750"/>
            <a:ext cx="18224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396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33995" y="4366272"/>
            <a:ext cx="546849" cy="46887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343913" y="4480178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80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243327" y="5668797"/>
            <a:ext cx="546849" cy="46885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426335" y="5783452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168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829427" y="6964209"/>
            <a:ext cx="546417" cy="46846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012941" y="707580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186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33266" y="5676023"/>
            <a:ext cx="546849" cy="4688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717163" y="5788024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433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754498" y="5697613"/>
            <a:ext cx="546849" cy="4688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938140" y="5809360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294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771644" y="6964184"/>
            <a:ext cx="546849" cy="46887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954904" y="7078853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332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84955" y="6964209"/>
            <a:ext cx="546417" cy="46846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768978" y="707580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252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02232" y="2326766"/>
            <a:ext cx="668020" cy="874394"/>
          </a:xfrm>
          <a:custGeom>
            <a:avLst/>
            <a:gdLst/>
            <a:ahLst/>
            <a:cxnLst/>
            <a:rect l="l" t="t" r="r" b="b"/>
            <a:pathLst>
              <a:path w="668019" h="874394">
                <a:moveTo>
                  <a:pt x="618809" y="815175"/>
                </a:moveTo>
                <a:lnTo>
                  <a:pt x="591057" y="836295"/>
                </a:lnTo>
                <a:lnTo>
                  <a:pt x="667512" y="873887"/>
                </a:lnTo>
                <a:lnTo>
                  <a:pt x="658285" y="825246"/>
                </a:lnTo>
                <a:lnTo>
                  <a:pt x="626491" y="825246"/>
                </a:lnTo>
                <a:lnTo>
                  <a:pt x="618809" y="815175"/>
                </a:lnTo>
                <a:close/>
              </a:path>
              <a:path w="668019" h="874394">
                <a:moveTo>
                  <a:pt x="623863" y="811329"/>
                </a:moveTo>
                <a:lnTo>
                  <a:pt x="618809" y="815175"/>
                </a:lnTo>
                <a:lnTo>
                  <a:pt x="626491" y="825246"/>
                </a:lnTo>
                <a:lnTo>
                  <a:pt x="631570" y="821436"/>
                </a:lnTo>
                <a:lnTo>
                  <a:pt x="623863" y="811329"/>
                </a:lnTo>
                <a:close/>
              </a:path>
              <a:path w="668019" h="874394">
                <a:moveTo>
                  <a:pt x="651637" y="790194"/>
                </a:moveTo>
                <a:lnTo>
                  <a:pt x="623863" y="811329"/>
                </a:lnTo>
                <a:lnTo>
                  <a:pt x="631570" y="821436"/>
                </a:lnTo>
                <a:lnTo>
                  <a:pt x="626491" y="825246"/>
                </a:lnTo>
                <a:lnTo>
                  <a:pt x="658285" y="825246"/>
                </a:lnTo>
                <a:lnTo>
                  <a:pt x="651637" y="790194"/>
                </a:lnTo>
                <a:close/>
              </a:path>
              <a:path w="668019" h="874394">
                <a:moveTo>
                  <a:pt x="5080" y="0"/>
                </a:moveTo>
                <a:lnTo>
                  <a:pt x="0" y="3937"/>
                </a:lnTo>
                <a:lnTo>
                  <a:pt x="618809" y="815175"/>
                </a:lnTo>
                <a:lnTo>
                  <a:pt x="623863" y="811329"/>
                </a:lnTo>
                <a:lnTo>
                  <a:pt x="508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087495" y="4802504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60">
                <a:moveTo>
                  <a:pt x="618943" y="815060"/>
                </a:moveTo>
                <a:lnTo>
                  <a:pt x="591057" y="836294"/>
                </a:lnTo>
                <a:lnTo>
                  <a:pt x="667638" y="873759"/>
                </a:lnTo>
                <a:lnTo>
                  <a:pt x="658412" y="825118"/>
                </a:lnTo>
                <a:lnTo>
                  <a:pt x="626617" y="825118"/>
                </a:lnTo>
                <a:lnTo>
                  <a:pt x="618943" y="815060"/>
                </a:lnTo>
                <a:close/>
              </a:path>
              <a:path w="668020" h="873760">
                <a:moveTo>
                  <a:pt x="623995" y="811213"/>
                </a:moveTo>
                <a:lnTo>
                  <a:pt x="618943" y="815060"/>
                </a:lnTo>
                <a:lnTo>
                  <a:pt x="626617" y="825118"/>
                </a:lnTo>
                <a:lnTo>
                  <a:pt x="631697" y="821308"/>
                </a:lnTo>
                <a:lnTo>
                  <a:pt x="623995" y="811213"/>
                </a:lnTo>
                <a:close/>
              </a:path>
              <a:path w="668020" h="873760">
                <a:moveTo>
                  <a:pt x="651763" y="790066"/>
                </a:moveTo>
                <a:lnTo>
                  <a:pt x="623995" y="811213"/>
                </a:lnTo>
                <a:lnTo>
                  <a:pt x="631697" y="821308"/>
                </a:lnTo>
                <a:lnTo>
                  <a:pt x="626617" y="825118"/>
                </a:lnTo>
                <a:lnTo>
                  <a:pt x="658412" y="825118"/>
                </a:lnTo>
                <a:lnTo>
                  <a:pt x="651763" y="790066"/>
                </a:lnTo>
                <a:close/>
              </a:path>
              <a:path w="668020" h="873760">
                <a:moveTo>
                  <a:pt x="5079" y="0"/>
                </a:moveTo>
                <a:lnTo>
                  <a:pt x="0" y="3809"/>
                </a:lnTo>
                <a:lnTo>
                  <a:pt x="618943" y="815060"/>
                </a:lnTo>
                <a:lnTo>
                  <a:pt x="623995" y="811213"/>
                </a:lnTo>
                <a:lnTo>
                  <a:pt x="507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88920" y="3615054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60">
                <a:moveTo>
                  <a:pt x="618968" y="815093"/>
                </a:moveTo>
                <a:lnTo>
                  <a:pt x="591184" y="836294"/>
                </a:lnTo>
                <a:lnTo>
                  <a:pt x="667639" y="873759"/>
                </a:lnTo>
                <a:lnTo>
                  <a:pt x="658412" y="825118"/>
                </a:lnTo>
                <a:lnTo>
                  <a:pt x="626618" y="825118"/>
                </a:lnTo>
                <a:lnTo>
                  <a:pt x="618968" y="815093"/>
                </a:lnTo>
                <a:close/>
              </a:path>
              <a:path w="668020" h="873760">
                <a:moveTo>
                  <a:pt x="624016" y="811241"/>
                </a:moveTo>
                <a:lnTo>
                  <a:pt x="618968" y="815093"/>
                </a:lnTo>
                <a:lnTo>
                  <a:pt x="626618" y="825118"/>
                </a:lnTo>
                <a:lnTo>
                  <a:pt x="631697" y="821308"/>
                </a:lnTo>
                <a:lnTo>
                  <a:pt x="624016" y="811241"/>
                </a:lnTo>
                <a:close/>
              </a:path>
              <a:path w="668020" h="873760">
                <a:moveTo>
                  <a:pt x="651764" y="790066"/>
                </a:moveTo>
                <a:lnTo>
                  <a:pt x="624016" y="811241"/>
                </a:lnTo>
                <a:lnTo>
                  <a:pt x="631697" y="821308"/>
                </a:lnTo>
                <a:lnTo>
                  <a:pt x="626618" y="825118"/>
                </a:lnTo>
                <a:lnTo>
                  <a:pt x="658412" y="825118"/>
                </a:lnTo>
                <a:lnTo>
                  <a:pt x="651764" y="790066"/>
                </a:lnTo>
                <a:close/>
              </a:path>
              <a:path w="668020" h="873760">
                <a:moveTo>
                  <a:pt x="5080" y="0"/>
                </a:moveTo>
                <a:lnTo>
                  <a:pt x="0" y="3809"/>
                </a:lnTo>
                <a:lnTo>
                  <a:pt x="618968" y="815093"/>
                </a:lnTo>
                <a:lnTo>
                  <a:pt x="624016" y="811241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688210" y="3672585"/>
            <a:ext cx="537845" cy="709295"/>
          </a:xfrm>
          <a:custGeom>
            <a:avLst/>
            <a:gdLst/>
            <a:ahLst/>
            <a:cxnLst/>
            <a:rect l="l" t="t" r="r" b="b"/>
            <a:pathLst>
              <a:path w="537844" h="709295">
                <a:moveTo>
                  <a:pt x="489017" y="649997"/>
                </a:moveTo>
                <a:lnTo>
                  <a:pt x="461137" y="671068"/>
                </a:lnTo>
                <a:lnTo>
                  <a:pt x="537590" y="708787"/>
                </a:lnTo>
                <a:lnTo>
                  <a:pt x="528512" y="660146"/>
                </a:lnTo>
                <a:lnTo>
                  <a:pt x="496696" y="660146"/>
                </a:lnTo>
                <a:lnTo>
                  <a:pt x="489017" y="649997"/>
                </a:lnTo>
                <a:close/>
              </a:path>
              <a:path w="537844" h="709295">
                <a:moveTo>
                  <a:pt x="494143" y="646123"/>
                </a:moveTo>
                <a:lnTo>
                  <a:pt x="489017" y="649997"/>
                </a:lnTo>
                <a:lnTo>
                  <a:pt x="496696" y="660146"/>
                </a:lnTo>
                <a:lnTo>
                  <a:pt x="501776" y="656209"/>
                </a:lnTo>
                <a:lnTo>
                  <a:pt x="494143" y="646123"/>
                </a:lnTo>
                <a:close/>
              </a:path>
              <a:path w="537844" h="709295">
                <a:moveTo>
                  <a:pt x="521969" y="625094"/>
                </a:moveTo>
                <a:lnTo>
                  <a:pt x="494143" y="646123"/>
                </a:lnTo>
                <a:lnTo>
                  <a:pt x="501776" y="656209"/>
                </a:lnTo>
                <a:lnTo>
                  <a:pt x="496696" y="660146"/>
                </a:lnTo>
                <a:lnTo>
                  <a:pt x="528512" y="660146"/>
                </a:lnTo>
                <a:lnTo>
                  <a:pt x="521969" y="625094"/>
                </a:lnTo>
                <a:close/>
              </a:path>
              <a:path w="537844" h="709295">
                <a:moveTo>
                  <a:pt x="5080" y="0"/>
                </a:moveTo>
                <a:lnTo>
                  <a:pt x="0" y="3809"/>
                </a:lnTo>
                <a:lnTo>
                  <a:pt x="489017" y="649997"/>
                </a:lnTo>
                <a:lnTo>
                  <a:pt x="494143" y="646123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806192" y="4831206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60">
                <a:moveTo>
                  <a:pt x="618781" y="815139"/>
                </a:moveTo>
                <a:lnTo>
                  <a:pt x="591057" y="836294"/>
                </a:lnTo>
                <a:lnTo>
                  <a:pt x="667511" y="873760"/>
                </a:lnTo>
                <a:lnTo>
                  <a:pt x="658309" y="825246"/>
                </a:lnTo>
                <a:lnTo>
                  <a:pt x="626491" y="825246"/>
                </a:lnTo>
                <a:lnTo>
                  <a:pt x="618781" y="815139"/>
                </a:lnTo>
                <a:close/>
              </a:path>
              <a:path w="668020" h="873760">
                <a:moveTo>
                  <a:pt x="623830" y="811286"/>
                </a:moveTo>
                <a:lnTo>
                  <a:pt x="618781" y="815139"/>
                </a:lnTo>
                <a:lnTo>
                  <a:pt x="626491" y="825246"/>
                </a:lnTo>
                <a:lnTo>
                  <a:pt x="631570" y="821436"/>
                </a:lnTo>
                <a:lnTo>
                  <a:pt x="623830" y="811286"/>
                </a:lnTo>
                <a:close/>
              </a:path>
              <a:path w="668020" h="873760">
                <a:moveTo>
                  <a:pt x="651636" y="790066"/>
                </a:moveTo>
                <a:lnTo>
                  <a:pt x="623830" y="811286"/>
                </a:lnTo>
                <a:lnTo>
                  <a:pt x="631570" y="821436"/>
                </a:lnTo>
                <a:lnTo>
                  <a:pt x="626491" y="825246"/>
                </a:lnTo>
                <a:lnTo>
                  <a:pt x="658309" y="825246"/>
                </a:lnTo>
                <a:lnTo>
                  <a:pt x="651636" y="790066"/>
                </a:lnTo>
                <a:close/>
              </a:path>
              <a:path w="668020" h="873760">
                <a:moveTo>
                  <a:pt x="5080" y="0"/>
                </a:moveTo>
                <a:lnTo>
                  <a:pt x="0" y="3937"/>
                </a:lnTo>
                <a:lnTo>
                  <a:pt x="618781" y="815139"/>
                </a:lnTo>
                <a:lnTo>
                  <a:pt x="623830" y="811286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71066" y="4831206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19" h="873760">
                <a:moveTo>
                  <a:pt x="618781" y="815139"/>
                </a:moveTo>
                <a:lnTo>
                  <a:pt x="591057" y="836294"/>
                </a:lnTo>
                <a:lnTo>
                  <a:pt x="667511" y="873760"/>
                </a:lnTo>
                <a:lnTo>
                  <a:pt x="658309" y="825246"/>
                </a:lnTo>
                <a:lnTo>
                  <a:pt x="626490" y="825246"/>
                </a:lnTo>
                <a:lnTo>
                  <a:pt x="618781" y="815139"/>
                </a:lnTo>
                <a:close/>
              </a:path>
              <a:path w="668019" h="873760">
                <a:moveTo>
                  <a:pt x="623829" y="811287"/>
                </a:moveTo>
                <a:lnTo>
                  <a:pt x="618781" y="815139"/>
                </a:lnTo>
                <a:lnTo>
                  <a:pt x="626490" y="825246"/>
                </a:lnTo>
                <a:lnTo>
                  <a:pt x="631570" y="821436"/>
                </a:lnTo>
                <a:lnTo>
                  <a:pt x="623829" y="811287"/>
                </a:lnTo>
                <a:close/>
              </a:path>
              <a:path w="668019" h="873760">
                <a:moveTo>
                  <a:pt x="651636" y="790066"/>
                </a:moveTo>
                <a:lnTo>
                  <a:pt x="623829" y="811287"/>
                </a:lnTo>
                <a:lnTo>
                  <a:pt x="631570" y="821436"/>
                </a:lnTo>
                <a:lnTo>
                  <a:pt x="626490" y="825246"/>
                </a:lnTo>
                <a:lnTo>
                  <a:pt x="658309" y="825246"/>
                </a:lnTo>
                <a:lnTo>
                  <a:pt x="651636" y="790066"/>
                </a:lnTo>
                <a:close/>
              </a:path>
              <a:path w="668019" h="873760">
                <a:moveTo>
                  <a:pt x="4952" y="0"/>
                </a:moveTo>
                <a:lnTo>
                  <a:pt x="0" y="3937"/>
                </a:lnTo>
                <a:lnTo>
                  <a:pt x="618781" y="815139"/>
                </a:lnTo>
                <a:lnTo>
                  <a:pt x="623829" y="811287"/>
                </a:lnTo>
                <a:lnTo>
                  <a:pt x="49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40608" y="6133845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59">
                <a:moveTo>
                  <a:pt x="618782" y="815138"/>
                </a:moveTo>
                <a:lnTo>
                  <a:pt x="591057" y="836295"/>
                </a:lnTo>
                <a:lnTo>
                  <a:pt x="667512" y="873760"/>
                </a:lnTo>
                <a:lnTo>
                  <a:pt x="658309" y="825246"/>
                </a:lnTo>
                <a:lnTo>
                  <a:pt x="626491" y="825246"/>
                </a:lnTo>
                <a:lnTo>
                  <a:pt x="618782" y="815138"/>
                </a:lnTo>
                <a:close/>
              </a:path>
              <a:path w="668020" h="873759">
                <a:moveTo>
                  <a:pt x="623889" y="811241"/>
                </a:moveTo>
                <a:lnTo>
                  <a:pt x="618782" y="815138"/>
                </a:lnTo>
                <a:lnTo>
                  <a:pt x="626491" y="825246"/>
                </a:lnTo>
                <a:lnTo>
                  <a:pt x="631570" y="821309"/>
                </a:lnTo>
                <a:lnTo>
                  <a:pt x="623889" y="811241"/>
                </a:lnTo>
                <a:close/>
              </a:path>
              <a:path w="668020" h="873759">
                <a:moveTo>
                  <a:pt x="651637" y="790066"/>
                </a:moveTo>
                <a:lnTo>
                  <a:pt x="623889" y="811241"/>
                </a:lnTo>
                <a:lnTo>
                  <a:pt x="631570" y="821309"/>
                </a:lnTo>
                <a:lnTo>
                  <a:pt x="626491" y="825246"/>
                </a:lnTo>
                <a:lnTo>
                  <a:pt x="658309" y="825246"/>
                </a:lnTo>
                <a:lnTo>
                  <a:pt x="651637" y="790066"/>
                </a:lnTo>
                <a:close/>
              </a:path>
              <a:path w="668020" h="873759">
                <a:moveTo>
                  <a:pt x="4953" y="0"/>
                </a:moveTo>
                <a:lnTo>
                  <a:pt x="0" y="3810"/>
                </a:lnTo>
                <a:lnTo>
                  <a:pt x="618782" y="815138"/>
                </a:lnTo>
                <a:lnTo>
                  <a:pt x="623889" y="811241"/>
                </a:lnTo>
                <a:lnTo>
                  <a:pt x="495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91454" y="6191376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59">
                <a:moveTo>
                  <a:pt x="618882" y="815106"/>
                </a:moveTo>
                <a:lnTo>
                  <a:pt x="591058" y="836295"/>
                </a:lnTo>
                <a:lnTo>
                  <a:pt x="667639" y="873760"/>
                </a:lnTo>
                <a:lnTo>
                  <a:pt x="658436" y="825246"/>
                </a:lnTo>
                <a:lnTo>
                  <a:pt x="626618" y="825246"/>
                </a:lnTo>
                <a:lnTo>
                  <a:pt x="618882" y="815106"/>
                </a:lnTo>
                <a:close/>
              </a:path>
              <a:path w="668020" h="873759">
                <a:moveTo>
                  <a:pt x="623934" y="811259"/>
                </a:moveTo>
                <a:lnTo>
                  <a:pt x="618882" y="815106"/>
                </a:lnTo>
                <a:lnTo>
                  <a:pt x="626618" y="825246"/>
                </a:lnTo>
                <a:lnTo>
                  <a:pt x="631698" y="821436"/>
                </a:lnTo>
                <a:lnTo>
                  <a:pt x="623934" y="811259"/>
                </a:lnTo>
                <a:close/>
              </a:path>
              <a:path w="668020" h="873759">
                <a:moveTo>
                  <a:pt x="651764" y="790067"/>
                </a:moveTo>
                <a:lnTo>
                  <a:pt x="623934" y="811259"/>
                </a:lnTo>
                <a:lnTo>
                  <a:pt x="631698" y="821436"/>
                </a:lnTo>
                <a:lnTo>
                  <a:pt x="626618" y="825246"/>
                </a:lnTo>
                <a:lnTo>
                  <a:pt x="658436" y="825246"/>
                </a:lnTo>
                <a:lnTo>
                  <a:pt x="651764" y="790067"/>
                </a:lnTo>
                <a:close/>
              </a:path>
              <a:path w="668020" h="873759">
                <a:moveTo>
                  <a:pt x="5080" y="0"/>
                </a:moveTo>
                <a:lnTo>
                  <a:pt x="0" y="3937"/>
                </a:lnTo>
                <a:lnTo>
                  <a:pt x="618882" y="815106"/>
                </a:lnTo>
                <a:lnTo>
                  <a:pt x="623934" y="811259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289430" y="2328671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7" y="803269"/>
                </a:moveTo>
                <a:lnTo>
                  <a:pt x="0" y="803909"/>
                </a:lnTo>
                <a:lnTo>
                  <a:pt x="39496" y="879347"/>
                </a:lnTo>
                <a:lnTo>
                  <a:pt x="69769" y="815975"/>
                </a:lnTo>
                <a:lnTo>
                  <a:pt x="35178" y="815975"/>
                </a:lnTo>
                <a:lnTo>
                  <a:pt x="34937" y="803269"/>
                </a:lnTo>
                <a:close/>
              </a:path>
              <a:path w="76200" h="879475">
                <a:moveTo>
                  <a:pt x="41287" y="803153"/>
                </a:moveTo>
                <a:lnTo>
                  <a:pt x="34937" y="803269"/>
                </a:lnTo>
                <a:lnTo>
                  <a:pt x="35178" y="815975"/>
                </a:lnTo>
                <a:lnTo>
                  <a:pt x="41528" y="815847"/>
                </a:lnTo>
                <a:lnTo>
                  <a:pt x="41287" y="803153"/>
                </a:lnTo>
                <a:close/>
              </a:path>
              <a:path w="76200" h="879475">
                <a:moveTo>
                  <a:pt x="76200" y="802512"/>
                </a:moveTo>
                <a:lnTo>
                  <a:pt x="41287" y="803153"/>
                </a:lnTo>
                <a:lnTo>
                  <a:pt x="41528" y="815847"/>
                </a:lnTo>
                <a:lnTo>
                  <a:pt x="35178" y="815975"/>
                </a:lnTo>
                <a:lnTo>
                  <a:pt x="69769" y="815975"/>
                </a:lnTo>
                <a:lnTo>
                  <a:pt x="76200" y="802512"/>
                </a:lnTo>
                <a:close/>
              </a:path>
              <a:path w="76200" h="879475">
                <a:moveTo>
                  <a:pt x="26034" y="0"/>
                </a:moveTo>
                <a:lnTo>
                  <a:pt x="19684" y="126"/>
                </a:lnTo>
                <a:lnTo>
                  <a:pt x="34937" y="803269"/>
                </a:lnTo>
                <a:lnTo>
                  <a:pt x="41287" y="803153"/>
                </a:lnTo>
                <a:lnTo>
                  <a:pt x="26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093209" y="6128130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59">
                <a:moveTo>
                  <a:pt x="618861" y="815078"/>
                </a:moveTo>
                <a:lnTo>
                  <a:pt x="591057" y="836294"/>
                </a:lnTo>
                <a:lnTo>
                  <a:pt x="667638" y="873760"/>
                </a:lnTo>
                <a:lnTo>
                  <a:pt x="658363" y="825245"/>
                </a:lnTo>
                <a:lnTo>
                  <a:pt x="626617" y="825245"/>
                </a:lnTo>
                <a:lnTo>
                  <a:pt x="618861" y="815078"/>
                </a:lnTo>
                <a:close/>
              </a:path>
              <a:path w="668020" h="873759">
                <a:moveTo>
                  <a:pt x="623969" y="811179"/>
                </a:moveTo>
                <a:lnTo>
                  <a:pt x="618861" y="815078"/>
                </a:lnTo>
                <a:lnTo>
                  <a:pt x="626617" y="825245"/>
                </a:lnTo>
                <a:lnTo>
                  <a:pt x="631698" y="821308"/>
                </a:lnTo>
                <a:lnTo>
                  <a:pt x="623969" y="811179"/>
                </a:lnTo>
                <a:close/>
              </a:path>
              <a:path w="668020" h="873759">
                <a:moveTo>
                  <a:pt x="651637" y="790066"/>
                </a:moveTo>
                <a:lnTo>
                  <a:pt x="623969" y="811179"/>
                </a:lnTo>
                <a:lnTo>
                  <a:pt x="631698" y="821308"/>
                </a:lnTo>
                <a:lnTo>
                  <a:pt x="626617" y="825245"/>
                </a:lnTo>
                <a:lnTo>
                  <a:pt x="658363" y="825245"/>
                </a:lnTo>
                <a:lnTo>
                  <a:pt x="651637" y="790066"/>
                </a:lnTo>
                <a:close/>
              </a:path>
              <a:path w="668020" h="873759">
                <a:moveTo>
                  <a:pt x="5079" y="0"/>
                </a:moveTo>
                <a:lnTo>
                  <a:pt x="0" y="3810"/>
                </a:lnTo>
                <a:lnTo>
                  <a:pt x="618861" y="815078"/>
                </a:lnTo>
                <a:lnTo>
                  <a:pt x="623969" y="811179"/>
                </a:lnTo>
                <a:lnTo>
                  <a:pt x="507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757548" y="4710810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6" y="803211"/>
                </a:moveTo>
                <a:lnTo>
                  <a:pt x="0" y="803910"/>
                </a:lnTo>
                <a:lnTo>
                  <a:pt x="39497" y="879348"/>
                </a:lnTo>
                <a:lnTo>
                  <a:pt x="69719" y="815975"/>
                </a:lnTo>
                <a:lnTo>
                  <a:pt x="35178" y="815975"/>
                </a:lnTo>
                <a:lnTo>
                  <a:pt x="34936" y="803211"/>
                </a:lnTo>
                <a:close/>
              </a:path>
              <a:path w="76200" h="879475">
                <a:moveTo>
                  <a:pt x="41286" y="803084"/>
                </a:moveTo>
                <a:lnTo>
                  <a:pt x="34936" y="803211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6" y="803084"/>
                </a:lnTo>
                <a:close/>
              </a:path>
              <a:path w="76200" h="879475">
                <a:moveTo>
                  <a:pt x="76200" y="802386"/>
                </a:moveTo>
                <a:lnTo>
                  <a:pt x="41286" y="803084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719" y="815975"/>
                </a:lnTo>
                <a:lnTo>
                  <a:pt x="76200" y="802386"/>
                </a:lnTo>
                <a:close/>
              </a:path>
              <a:path w="76200" h="879475">
                <a:moveTo>
                  <a:pt x="26035" y="0"/>
                </a:moveTo>
                <a:lnTo>
                  <a:pt x="19685" y="126"/>
                </a:lnTo>
                <a:lnTo>
                  <a:pt x="34936" y="803211"/>
                </a:lnTo>
                <a:lnTo>
                  <a:pt x="41286" y="803084"/>
                </a:lnTo>
                <a:lnTo>
                  <a:pt x="2603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458973" y="3552062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9" y="803269"/>
                </a:moveTo>
                <a:lnTo>
                  <a:pt x="0" y="803910"/>
                </a:lnTo>
                <a:lnTo>
                  <a:pt x="39624" y="879475"/>
                </a:lnTo>
                <a:lnTo>
                  <a:pt x="69802" y="815975"/>
                </a:lnTo>
                <a:lnTo>
                  <a:pt x="35178" y="815975"/>
                </a:lnTo>
                <a:lnTo>
                  <a:pt x="34939" y="803269"/>
                </a:lnTo>
                <a:close/>
              </a:path>
              <a:path w="76200" h="879475">
                <a:moveTo>
                  <a:pt x="41289" y="803153"/>
                </a:moveTo>
                <a:lnTo>
                  <a:pt x="34939" y="803269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9" y="803153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9" y="803153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802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162" y="0"/>
                </a:moveTo>
                <a:lnTo>
                  <a:pt x="19812" y="126"/>
                </a:lnTo>
                <a:lnTo>
                  <a:pt x="34939" y="803269"/>
                </a:lnTo>
                <a:lnTo>
                  <a:pt x="41289" y="803153"/>
                </a:lnTo>
                <a:lnTo>
                  <a:pt x="261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68450" y="169544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5">
                <a:moveTo>
                  <a:pt x="204050" y="41648"/>
                </a:moveTo>
                <a:lnTo>
                  <a:pt x="0" y="187070"/>
                </a:lnTo>
                <a:lnTo>
                  <a:pt x="3683" y="192277"/>
                </a:lnTo>
                <a:lnTo>
                  <a:pt x="207696" y="46761"/>
                </a:lnTo>
                <a:lnTo>
                  <a:pt x="204050" y="41648"/>
                </a:lnTo>
                <a:close/>
              </a:path>
              <a:path w="267969" h="192405">
                <a:moveTo>
                  <a:pt x="249724" y="34289"/>
                </a:moveTo>
                <a:lnTo>
                  <a:pt x="214375" y="34289"/>
                </a:lnTo>
                <a:lnTo>
                  <a:pt x="218058" y="39369"/>
                </a:lnTo>
                <a:lnTo>
                  <a:pt x="207696" y="46761"/>
                </a:lnTo>
                <a:lnTo>
                  <a:pt x="227964" y="75183"/>
                </a:lnTo>
                <a:lnTo>
                  <a:pt x="249724" y="34289"/>
                </a:lnTo>
                <a:close/>
              </a:path>
              <a:path w="267969" h="192405">
                <a:moveTo>
                  <a:pt x="214375" y="34289"/>
                </a:moveTo>
                <a:lnTo>
                  <a:pt x="204050" y="41648"/>
                </a:lnTo>
                <a:lnTo>
                  <a:pt x="207696" y="46761"/>
                </a:lnTo>
                <a:lnTo>
                  <a:pt x="218058" y="39369"/>
                </a:lnTo>
                <a:lnTo>
                  <a:pt x="214375" y="34289"/>
                </a:lnTo>
                <a:close/>
              </a:path>
              <a:path w="267969" h="192405">
                <a:moveTo>
                  <a:pt x="267969" y="0"/>
                </a:moveTo>
                <a:lnTo>
                  <a:pt x="183769" y="13207"/>
                </a:lnTo>
                <a:lnTo>
                  <a:pt x="204050" y="41648"/>
                </a:lnTo>
                <a:lnTo>
                  <a:pt x="214375" y="34289"/>
                </a:lnTo>
                <a:lnTo>
                  <a:pt x="249724" y="34289"/>
                </a:lnTo>
                <a:lnTo>
                  <a:pt x="26796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66774" y="3609720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8" y="803211"/>
                </a:moveTo>
                <a:lnTo>
                  <a:pt x="0" y="803910"/>
                </a:lnTo>
                <a:lnTo>
                  <a:pt x="39623" y="879348"/>
                </a:lnTo>
                <a:lnTo>
                  <a:pt x="69741" y="815975"/>
                </a:lnTo>
                <a:lnTo>
                  <a:pt x="35178" y="815975"/>
                </a:lnTo>
                <a:lnTo>
                  <a:pt x="34938" y="803211"/>
                </a:lnTo>
                <a:close/>
              </a:path>
              <a:path w="76200" h="879475">
                <a:moveTo>
                  <a:pt x="41288" y="803084"/>
                </a:moveTo>
                <a:lnTo>
                  <a:pt x="34938" y="803211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8" y="803084"/>
                </a:lnTo>
                <a:close/>
              </a:path>
              <a:path w="76200" h="879475">
                <a:moveTo>
                  <a:pt x="76200" y="802386"/>
                </a:moveTo>
                <a:lnTo>
                  <a:pt x="41288" y="803084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741" y="815975"/>
                </a:lnTo>
                <a:lnTo>
                  <a:pt x="76200" y="802386"/>
                </a:lnTo>
                <a:close/>
              </a:path>
              <a:path w="76200" h="879475">
                <a:moveTo>
                  <a:pt x="26162" y="0"/>
                </a:moveTo>
                <a:lnTo>
                  <a:pt x="19812" y="127"/>
                </a:lnTo>
                <a:lnTo>
                  <a:pt x="34938" y="803211"/>
                </a:lnTo>
                <a:lnTo>
                  <a:pt x="41288" y="803084"/>
                </a:lnTo>
                <a:lnTo>
                  <a:pt x="2616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458973" y="4836286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9" y="803269"/>
                </a:moveTo>
                <a:lnTo>
                  <a:pt x="0" y="803910"/>
                </a:lnTo>
                <a:lnTo>
                  <a:pt x="39624" y="879475"/>
                </a:lnTo>
                <a:lnTo>
                  <a:pt x="69802" y="815975"/>
                </a:lnTo>
                <a:lnTo>
                  <a:pt x="35178" y="815975"/>
                </a:lnTo>
                <a:lnTo>
                  <a:pt x="34939" y="803269"/>
                </a:lnTo>
                <a:close/>
              </a:path>
              <a:path w="76200" h="879475">
                <a:moveTo>
                  <a:pt x="41289" y="803153"/>
                </a:moveTo>
                <a:lnTo>
                  <a:pt x="34939" y="803269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9" y="803153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9" y="803153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802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162" y="0"/>
                </a:moveTo>
                <a:lnTo>
                  <a:pt x="19812" y="126"/>
                </a:lnTo>
                <a:lnTo>
                  <a:pt x="34939" y="803269"/>
                </a:lnTo>
                <a:lnTo>
                  <a:pt x="41289" y="803153"/>
                </a:lnTo>
                <a:lnTo>
                  <a:pt x="261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309361" y="553846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4050" y="41648"/>
                </a:moveTo>
                <a:lnTo>
                  <a:pt x="0" y="187071"/>
                </a:lnTo>
                <a:lnTo>
                  <a:pt x="3683" y="192150"/>
                </a:lnTo>
                <a:lnTo>
                  <a:pt x="207693" y="46757"/>
                </a:lnTo>
                <a:lnTo>
                  <a:pt x="204050" y="41648"/>
                </a:lnTo>
                <a:close/>
              </a:path>
              <a:path w="267970" h="192404">
                <a:moveTo>
                  <a:pt x="249655" y="34289"/>
                </a:moveTo>
                <a:lnTo>
                  <a:pt x="214375" y="34289"/>
                </a:lnTo>
                <a:lnTo>
                  <a:pt x="218059" y="39369"/>
                </a:lnTo>
                <a:lnTo>
                  <a:pt x="207693" y="46757"/>
                </a:lnTo>
                <a:lnTo>
                  <a:pt x="227964" y="75184"/>
                </a:lnTo>
                <a:lnTo>
                  <a:pt x="249655" y="34289"/>
                </a:lnTo>
                <a:close/>
              </a:path>
              <a:path w="267970" h="192404">
                <a:moveTo>
                  <a:pt x="214375" y="34289"/>
                </a:moveTo>
                <a:lnTo>
                  <a:pt x="204050" y="41648"/>
                </a:lnTo>
                <a:lnTo>
                  <a:pt x="207693" y="46757"/>
                </a:lnTo>
                <a:lnTo>
                  <a:pt x="218059" y="39369"/>
                </a:lnTo>
                <a:lnTo>
                  <a:pt x="214375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768" y="13208"/>
                </a:lnTo>
                <a:lnTo>
                  <a:pt x="204050" y="41648"/>
                </a:lnTo>
                <a:lnTo>
                  <a:pt x="214375" y="34289"/>
                </a:lnTo>
                <a:lnTo>
                  <a:pt x="249655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070984" y="545210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4050" y="41648"/>
                </a:moveTo>
                <a:lnTo>
                  <a:pt x="0" y="187071"/>
                </a:lnTo>
                <a:lnTo>
                  <a:pt x="3682" y="192150"/>
                </a:lnTo>
                <a:lnTo>
                  <a:pt x="207693" y="46757"/>
                </a:lnTo>
                <a:lnTo>
                  <a:pt x="204050" y="41648"/>
                </a:lnTo>
                <a:close/>
              </a:path>
              <a:path w="267970" h="192404">
                <a:moveTo>
                  <a:pt x="249655" y="34289"/>
                </a:moveTo>
                <a:lnTo>
                  <a:pt x="214375" y="34289"/>
                </a:lnTo>
                <a:lnTo>
                  <a:pt x="218059" y="39370"/>
                </a:lnTo>
                <a:lnTo>
                  <a:pt x="207693" y="46757"/>
                </a:lnTo>
                <a:lnTo>
                  <a:pt x="227964" y="75184"/>
                </a:lnTo>
                <a:lnTo>
                  <a:pt x="249655" y="34289"/>
                </a:lnTo>
                <a:close/>
              </a:path>
              <a:path w="267970" h="192404">
                <a:moveTo>
                  <a:pt x="214375" y="34289"/>
                </a:moveTo>
                <a:lnTo>
                  <a:pt x="204050" y="41648"/>
                </a:lnTo>
                <a:lnTo>
                  <a:pt x="207693" y="46757"/>
                </a:lnTo>
                <a:lnTo>
                  <a:pt x="218059" y="39370"/>
                </a:lnTo>
                <a:lnTo>
                  <a:pt x="214375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768" y="13208"/>
                </a:lnTo>
                <a:lnTo>
                  <a:pt x="204050" y="41648"/>
                </a:lnTo>
                <a:lnTo>
                  <a:pt x="214375" y="34289"/>
                </a:lnTo>
                <a:lnTo>
                  <a:pt x="249655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663064" y="4163821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4">
                <a:moveTo>
                  <a:pt x="204022" y="41668"/>
                </a:moveTo>
                <a:lnTo>
                  <a:pt x="0" y="187070"/>
                </a:lnTo>
                <a:lnTo>
                  <a:pt x="3683" y="192277"/>
                </a:lnTo>
                <a:lnTo>
                  <a:pt x="207720" y="46864"/>
                </a:lnTo>
                <a:lnTo>
                  <a:pt x="204022" y="41668"/>
                </a:lnTo>
                <a:close/>
              </a:path>
              <a:path w="267969" h="192404">
                <a:moveTo>
                  <a:pt x="249686" y="34289"/>
                </a:moveTo>
                <a:lnTo>
                  <a:pt x="214376" y="34289"/>
                </a:lnTo>
                <a:lnTo>
                  <a:pt x="218059" y="39496"/>
                </a:lnTo>
                <a:lnTo>
                  <a:pt x="207720" y="46864"/>
                </a:lnTo>
                <a:lnTo>
                  <a:pt x="227965" y="75310"/>
                </a:lnTo>
                <a:lnTo>
                  <a:pt x="249686" y="34289"/>
                </a:lnTo>
                <a:close/>
              </a:path>
              <a:path w="267969" h="192404">
                <a:moveTo>
                  <a:pt x="214376" y="34289"/>
                </a:moveTo>
                <a:lnTo>
                  <a:pt x="204022" y="41668"/>
                </a:lnTo>
                <a:lnTo>
                  <a:pt x="207720" y="46864"/>
                </a:lnTo>
                <a:lnTo>
                  <a:pt x="218059" y="39496"/>
                </a:lnTo>
                <a:lnTo>
                  <a:pt x="214376" y="34289"/>
                </a:lnTo>
                <a:close/>
              </a:path>
              <a:path w="267969" h="192404">
                <a:moveTo>
                  <a:pt x="267843" y="0"/>
                </a:moveTo>
                <a:lnTo>
                  <a:pt x="183769" y="13207"/>
                </a:lnTo>
                <a:lnTo>
                  <a:pt x="204022" y="41668"/>
                </a:lnTo>
                <a:lnTo>
                  <a:pt x="214376" y="34289"/>
                </a:lnTo>
                <a:lnTo>
                  <a:pt x="249686" y="34289"/>
                </a:lnTo>
                <a:lnTo>
                  <a:pt x="2678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695067" y="4163821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4">
                <a:moveTo>
                  <a:pt x="203936" y="41643"/>
                </a:moveTo>
                <a:lnTo>
                  <a:pt x="0" y="187070"/>
                </a:lnTo>
                <a:lnTo>
                  <a:pt x="3682" y="192277"/>
                </a:lnTo>
                <a:lnTo>
                  <a:pt x="207682" y="46892"/>
                </a:lnTo>
                <a:lnTo>
                  <a:pt x="203936" y="41643"/>
                </a:lnTo>
                <a:close/>
              </a:path>
              <a:path w="267969" h="192404">
                <a:moveTo>
                  <a:pt x="249686" y="34289"/>
                </a:moveTo>
                <a:lnTo>
                  <a:pt x="214249" y="34289"/>
                </a:lnTo>
                <a:lnTo>
                  <a:pt x="218058" y="39496"/>
                </a:lnTo>
                <a:lnTo>
                  <a:pt x="207682" y="46892"/>
                </a:lnTo>
                <a:lnTo>
                  <a:pt x="227964" y="75310"/>
                </a:lnTo>
                <a:lnTo>
                  <a:pt x="249686" y="34289"/>
                </a:lnTo>
                <a:close/>
              </a:path>
              <a:path w="267969" h="192404">
                <a:moveTo>
                  <a:pt x="214249" y="34289"/>
                </a:moveTo>
                <a:lnTo>
                  <a:pt x="203936" y="41643"/>
                </a:lnTo>
                <a:lnTo>
                  <a:pt x="207682" y="46892"/>
                </a:lnTo>
                <a:lnTo>
                  <a:pt x="218058" y="39496"/>
                </a:lnTo>
                <a:lnTo>
                  <a:pt x="214249" y="34289"/>
                </a:lnTo>
                <a:close/>
              </a:path>
              <a:path w="267969" h="192404">
                <a:moveTo>
                  <a:pt x="267843" y="0"/>
                </a:moveTo>
                <a:lnTo>
                  <a:pt x="183641" y="13207"/>
                </a:lnTo>
                <a:lnTo>
                  <a:pt x="203936" y="41643"/>
                </a:lnTo>
                <a:lnTo>
                  <a:pt x="214249" y="34289"/>
                </a:lnTo>
                <a:lnTo>
                  <a:pt x="249686" y="34289"/>
                </a:lnTo>
                <a:lnTo>
                  <a:pt x="2678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798191" y="3005200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5">
                <a:moveTo>
                  <a:pt x="204022" y="41668"/>
                </a:moveTo>
                <a:lnTo>
                  <a:pt x="0" y="187071"/>
                </a:lnTo>
                <a:lnTo>
                  <a:pt x="3809" y="192277"/>
                </a:lnTo>
                <a:lnTo>
                  <a:pt x="207723" y="46867"/>
                </a:lnTo>
                <a:lnTo>
                  <a:pt x="204022" y="41668"/>
                </a:lnTo>
                <a:close/>
              </a:path>
              <a:path w="267969" h="192405">
                <a:moveTo>
                  <a:pt x="249755" y="34289"/>
                </a:moveTo>
                <a:lnTo>
                  <a:pt x="214375" y="34289"/>
                </a:lnTo>
                <a:lnTo>
                  <a:pt x="218058" y="39497"/>
                </a:lnTo>
                <a:lnTo>
                  <a:pt x="207723" y="46867"/>
                </a:lnTo>
                <a:lnTo>
                  <a:pt x="227964" y="75310"/>
                </a:lnTo>
                <a:lnTo>
                  <a:pt x="249755" y="34289"/>
                </a:lnTo>
                <a:close/>
              </a:path>
              <a:path w="267969" h="192405">
                <a:moveTo>
                  <a:pt x="214375" y="34289"/>
                </a:moveTo>
                <a:lnTo>
                  <a:pt x="204022" y="41668"/>
                </a:lnTo>
                <a:lnTo>
                  <a:pt x="207723" y="46867"/>
                </a:lnTo>
                <a:lnTo>
                  <a:pt x="218058" y="39497"/>
                </a:lnTo>
                <a:lnTo>
                  <a:pt x="214375" y="34289"/>
                </a:lnTo>
                <a:close/>
              </a:path>
              <a:path w="267969" h="192405">
                <a:moveTo>
                  <a:pt x="267969" y="0"/>
                </a:moveTo>
                <a:lnTo>
                  <a:pt x="183769" y="13207"/>
                </a:lnTo>
                <a:lnTo>
                  <a:pt x="204022" y="41668"/>
                </a:lnTo>
                <a:lnTo>
                  <a:pt x="214375" y="34289"/>
                </a:lnTo>
                <a:lnTo>
                  <a:pt x="249755" y="34289"/>
                </a:lnTo>
                <a:lnTo>
                  <a:pt x="26796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637283" y="3048380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5">
                <a:moveTo>
                  <a:pt x="204022" y="41668"/>
                </a:moveTo>
                <a:lnTo>
                  <a:pt x="0" y="187071"/>
                </a:lnTo>
                <a:lnTo>
                  <a:pt x="3683" y="192277"/>
                </a:lnTo>
                <a:lnTo>
                  <a:pt x="207720" y="46864"/>
                </a:lnTo>
                <a:lnTo>
                  <a:pt x="204022" y="41668"/>
                </a:lnTo>
                <a:close/>
              </a:path>
              <a:path w="267969" h="192405">
                <a:moveTo>
                  <a:pt x="249686" y="34289"/>
                </a:moveTo>
                <a:lnTo>
                  <a:pt x="214376" y="34289"/>
                </a:lnTo>
                <a:lnTo>
                  <a:pt x="218059" y="39497"/>
                </a:lnTo>
                <a:lnTo>
                  <a:pt x="207720" y="46864"/>
                </a:lnTo>
                <a:lnTo>
                  <a:pt x="227965" y="75310"/>
                </a:lnTo>
                <a:lnTo>
                  <a:pt x="249686" y="34289"/>
                </a:lnTo>
                <a:close/>
              </a:path>
              <a:path w="267969" h="192405">
                <a:moveTo>
                  <a:pt x="214376" y="34289"/>
                </a:moveTo>
                <a:lnTo>
                  <a:pt x="204022" y="41668"/>
                </a:lnTo>
                <a:lnTo>
                  <a:pt x="207720" y="46864"/>
                </a:lnTo>
                <a:lnTo>
                  <a:pt x="218059" y="39497"/>
                </a:lnTo>
                <a:lnTo>
                  <a:pt x="214376" y="34289"/>
                </a:lnTo>
                <a:close/>
              </a:path>
              <a:path w="267969" h="192405">
                <a:moveTo>
                  <a:pt x="267843" y="0"/>
                </a:moveTo>
                <a:lnTo>
                  <a:pt x="183769" y="13207"/>
                </a:lnTo>
                <a:lnTo>
                  <a:pt x="204022" y="41668"/>
                </a:lnTo>
                <a:lnTo>
                  <a:pt x="214376" y="34289"/>
                </a:lnTo>
                <a:lnTo>
                  <a:pt x="249686" y="34289"/>
                </a:lnTo>
                <a:lnTo>
                  <a:pt x="26784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036567" y="4163821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4022" y="41668"/>
                </a:moveTo>
                <a:lnTo>
                  <a:pt x="0" y="187070"/>
                </a:lnTo>
                <a:lnTo>
                  <a:pt x="3683" y="192277"/>
                </a:lnTo>
                <a:lnTo>
                  <a:pt x="207720" y="46864"/>
                </a:lnTo>
                <a:lnTo>
                  <a:pt x="204022" y="41668"/>
                </a:lnTo>
                <a:close/>
              </a:path>
              <a:path w="267970" h="192404">
                <a:moveTo>
                  <a:pt x="249755" y="34289"/>
                </a:moveTo>
                <a:lnTo>
                  <a:pt x="214376" y="34289"/>
                </a:lnTo>
                <a:lnTo>
                  <a:pt x="218059" y="39496"/>
                </a:lnTo>
                <a:lnTo>
                  <a:pt x="207720" y="46864"/>
                </a:lnTo>
                <a:lnTo>
                  <a:pt x="227965" y="75310"/>
                </a:lnTo>
                <a:lnTo>
                  <a:pt x="249755" y="34289"/>
                </a:lnTo>
                <a:close/>
              </a:path>
              <a:path w="267970" h="192404">
                <a:moveTo>
                  <a:pt x="214376" y="34289"/>
                </a:moveTo>
                <a:lnTo>
                  <a:pt x="204022" y="41668"/>
                </a:lnTo>
                <a:lnTo>
                  <a:pt x="207720" y="46864"/>
                </a:lnTo>
                <a:lnTo>
                  <a:pt x="218059" y="39496"/>
                </a:lnTo>
                <a:lnTo>
                  <a:pt x="214376" y="34289"/>
                </a:lnTo>
                <a:close/>
              </a:path>
              <a:path w="267970" h="192404">
                <a:moveTo>
                  <a:pt x="267970" y="0"/>
                </a:moveTo>
                <a:lnTo>
                  <a:pt x="183769" y="13207"/>
                </a:lnTo>
                <a:lnTo>
                  <a:pt x="204022" y="41668"/>
                </a:lnTo>
                <a:lnTo>
                  <a:pt x="214376" y="34289"/>
                </a:lnTo>
                <a:lnTo>
                  <a:pt x="249755" y="34289"/>
                </a:lnTo>
                <a:lnTo>
                  <a:pt x="26797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767710" y="5495543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69" h="192404">
                <a:moveTo>
                  <a:pt x="203925" y="41651"/>
                </a:moveTo>
                <a:lnTo>
                  <a:pt x="0" y="187070"/>
                </a:lnTo>
                <a:lnTo>
                  <a:pt x="3682" y="192277"/>
                </a:lnTo>
                <a:lnTo>
                  <a:pt x="207571" y="46764"/>
                </a:lnTo>
                <a:lnTo>
                  <a:pt x="203925" y="41651"/>
                </a:lnTo>
                <a:close/>
              </a:path>
              <a:path w="267969" h="192404">
                <a:moveTo>
                  <a:pt x="249597" y="34289"/>
                </a:moveTo>
                <a:lnTo>
                  <a:pt x="214249" y="34289"/>
                </a:lnTo>
                <a:lnTo>
                  <a:pt x="217931" y="39369"/>
                </a:lnTo>
                <a:lnTo>
                  <a:pt x="207571" y="46764"/>
                </a:lnTo>
                <a:lnTo>
                  <a:pt x="227837" y="75184"/>
                </a:lnTo>
                <a:lnTo>
                  <a:pt x="249597" y="34289"/>
                </a:lnTo>
                <a:close/>
              </a:path>
              <a:path w="267969" h="192404">
                <a:moveTo>
                  <a:pt x="214249" y="34289"/>
                </a:moveTo>
                <a:lnTo>
                  <a:pt x="203925" y="41651"/>
                </a:lnTo>
                <a:lnTo>
                  <a:pt x="207571" y="46764"/>
                </a:lnTo>
                <a:lnTo>
                  <a:pt x="217931" y="39369"/>
                </a:lnTo>
                <a:lnTo>
                  <a:pt x="214249" y="34289"/>
                </a:lnTo>
                <a:close/>
              </a:path>
              <a:path w="267969" h="192404">
                <a:moveTo>
                  <a:pt x="267843" y="0"/>
                </a:moveTo>
                <a:lnTo>
                  <a:pt x="183641" y="13207"/>
                </a:lnTo>
                <a:lnTo>
                  <a:pt x="203925" y="41651"/>
                </a:lnTo>
                <a:lnTo>
                  <a:pt x="214249" y="34289"/>
                </a:lnTo>
                <a:lnTo>
                  <a:pt x="249597" y="34289"/>
                </a:lnTo>
                <a:lnTo>
                  <a:pt x="2678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826383" y="5934201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7" y="803269"/>
                </a:moveTo>
                <a:lnTo>
                  <a:pt x="0" y="803910"/>
                </a:lnTo>
                <a:lnTo>
                  <a:pt x="39496" y="879348"/>
                </a:lnTo>
                <a:lnTo>
                  <a:pt x="69769" y="815975"/>
                </a:lnTo>
                <a:lnTo>
                  <a:pt x="35178" y="815975"/>
                </a:lnTo>
                <a:lnTo>
                  <a:pt x="34937" y="803269"/>
                </a:lnTo>
                <a:close/>
              </a:path>
              <a:path w="76200" h="879475">
                <a:moveTo>
                  <a:pt x="41287" y="803153"/>
                </a:moveTo>
                <a:lnTo>
                  <a:pt x="34937" y="803269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7" y="803153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7" y="803153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769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034" y="0"/>
                </a:moveTo>
                <a:lnTo>
                  <a:pt x="19684" y="127"/>
                </a:lnTo>
                <a:lnTo>
                  <a:pt x="34937" y="803269"/>
                </a:lnTo>
                <a:lnTo>
                  <a:pt x="41287" y="803153"/>
                </a:lnTo>
                <a:lnTo>
                  <a:pt x="2603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940179" y="2515818"/>
            <a:ext cx="478002" cy="26294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034539" y="2564891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5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324355" y="2773679"/>
            <a:ext cx="384048" cy="1524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415796" y="2773679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5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1403350" y="2559557"/>
            <a:ext cx="800100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702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800">
                <a:latin typeface="Calibri"/>
                <a:cs typeface="Calibri"/>
              </a:rPr>
              <a:t>282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424177" y="3926382"/>
            <a:ext cx="340842" cy="25001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519427" y="3976115"/>
            <a:ext cx="104139" cy="123825"/>
          </a:xfrm>
          <a:custGeom>
            <a:avLst/>
            <a:gdLst/>
            <a:ahLst/>
            <a:cxnLst/>
            <a:rect l="l" t="t" r="r" b="b"/>
            <a:pathLst>
              <a:path w="104140" h="123825">
                <a:moveTo>
                  <a:pt x="0" y="123444"/>
                </a:moveTo>
                <a:lnTo>
                  <a:pt x="103631" y="123444"/>
                </a:lnTo>
                <a:lnTo>
                  <a:pt x="103631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506982" y="3971163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80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194685" y="3786898"/>
            <a:ext cx="394893" cy="31380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288791" y="3835907"/>
            <a:ext cx="167005" cy="12509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919"/>
              </a:lnSpc>
            </a:pPr>
            <a:r>
              <a:rPr dirty="0" sz="800">
                <a:latin typeface="Calibri"/>
                <a:cs typeface="Calibri"/>
              </a:rPr>
              <a:t>496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2014220" y="5013375"/>
            <a:ext cx="340639" cy="25001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109216" y="5062727"/>
            <a:ext cx="104139" cy="123825"/>
          </a:xfrm>
          <a:custGeom>
            <a:avLst/>
            <a:gdLst/>
            <a:ahLst/>
            <a:cxnLst/>
            <a:rect l="l" t="t" r="r" b="b"/>
            <a:pathLst>
              <a:path w="104139" h="123825">
                <a:moveTo>
                  <a:pt x="0" y="123444"/>
                </a:moveTo>
                <a:lnTo>
                  <a:pt x="103631" y="123444"/>
                </a:lnTo>
                <a:lnTo>
                  <a:pt x="103631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096770" y="5058028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56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533523" y="3868788"/>
            <a:ext cx="415670" cy="28449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628900" y="3918203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5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2616835" y="3913251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198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38828" y="4890769"/>
            <a:ext cx="392836" cy="21551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4433315" y="4939283"/>
            <a:ext cx="167005" cy="11938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919"/>
              </a:lnSpc>
            </a:pPr>
            <a:r>
              <a:rPr dirty="0" sz="800" spc="-5" b="1">
                <a:latin typeface="Calibri"/>
                <a:cs typeface="Calibri"/>
              </a:rPr>
              <a:t>294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101467" y="5013299"/>
            <a:ext cx="372236" cy="20690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195827" y="5062727"/>
            <a:ext cx="154305" cy="108585"/>
          </a:xfrm>
          <a:custGeom>
            <a:avLst/>
            <a:gdLst/>
            <a:ahLst/>
            <a:cxnLst/>
            <a:rect l="l" t="t" r="r" b="b"/>
            <a:pathLst>
              <a:path w="154304" h="108585">
                <a:moveTo>
                  <a:pt x="0" y="108203"/>
                </a:moveTo>
                <a:lnTo>
                  <a:pt x="153924" y="108203"/>
                </a:lnTo>
                <a:lnTo>
                  <a:pt x="153924" y="0"/>
                </a:lnTo>
                <a:lnTo>
                  <a:pt x="0" y="0"/>
                </a:lnTo>
                <a:lnTo>
                  <a:pt x="0" y="10820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3183763" y="5058028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280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533523" y="5171414"/>
            <a:ext cx="399034" cy="27586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628900" y="5219699"/>
            <a:ext cx="154305" cy="125095"/>
          </a:xfrm>
          <a:custGeom>
            <a:avLst/>
            <a:gdLst/>
            <a:ahLst/>
            <a:cxnLst/>
            <a:rect l="l" t="t" r="r" b="b"/>
            <a:pathLst>
              <a:path w="154305" h="125095">
                <a:moveTo>
                  <a:pt x="0" y="124967"/>
                </a:moveTo>
                <a:lnTo>
                  <a:pt x="153924" y="124967"/>
                </a:lnTo>
                <a:lnTo>
                  <a:pt x="153924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2616835" y="5215000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112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3832097" y="5157050"/>
            <a:ext cx="390728" cy="26724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927347" y="5205983"/>
            <a:ext cx="154305" cy="125095"/>
          </a:xfrm>
          <a:custGeom>
            <a:avLst/>
            <a:gdLst/>
            <a:ahLst/>
            <a:cxnLst/>
            <a:rect l="l" t="t" r="r" b="b"/>
            <a:pathLst>
              <a:path w="154304" h="125095">
                <a:moveTo>
                  <a:pt x="0" y="124967"/>
                </a:moveTo>
                <a:lnTo>
                  <a:pt x="153924" y="124967"/>
                </a:lnTo>
                <a:lnTo>
                  <a:pt x="153924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3915283" y="5201284"/>
            <a:ext cx="18224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153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013071" y="6106921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9" y="803269"/>
                </a:moveTo>
                <a:lnTo>
                  <a:pt x="0" y="803910"/>
                </a:lnTo>
                <a:lnTo>
                  <a:pt x="39624" y="879348"/>
                </a:lnTo>
                <a:lnTo>
                  <a:pt x="69791" y="815975"/>
                </a:lnTo>
                <a:lnTo>
                  <a:pt x="35178" y="815975"/>
                </a:lnTo>
                <a:lnTo>
                  <a:pt x="34939" y="803269"/>
                </a:lnTo>
                <a:close/>
              </a:path>
              <a:path w="76200" h="879475">
                <a:moveTo>
                  <a:pt x="41289" y="803153"/>
                </a:moveTo>
                <a:lnTo>
                  <a:pt x="34939" y="803269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9" y="803153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9" y="803153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791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162" y="0"/>
                </a:moveTo>
                <a:lnTo>
                  <a:pt x="19812" y="126"/>
                </a:lnTo>
                <a:lnTo>
                  <a:pt x="34939" y="803269"/>
                </a:lnTo>
                <a:lnTo>
                  <a:pt x="41289" y="803153"/>
                </a:lnTo>
                <a:lnTo>
                  <a:pt x="2616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534533" y="6218199"/>
            <a:ext cx="475259" cy="23936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629655" y="6268211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4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618226" y="6263512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186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144011" y="6138544"/>
            <a:ext cx="401078" cy="27901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238500" y="6187439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4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3226435" y="6182740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119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909440" y="6452412"/>
            <a:ext cx="432269" cy="25001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005071" y="6501383"/>
            <a:ext cx="154305" cy="125095"/>
          </a:xfrm>
          <a:custGeom>
            <a:avLst/>
            <a:gdLst/>
            <a:ahLst/>
            <a:cxnLst/>
            <a:rect l="l" t="t" r="r" b="b"/>
            <a:pathLst>
              <a:path w="154304" h="125095">
                <a:moveTo>
                  <a:pt x="0" y="124967"/>
                </a:moveTo>
                <a:lnTo>
                  <a:pt x="153924" y="124967"/>
                </a:lnTo>
                <a:lnTo>
                  <a:pt x="153924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3993260" y="6496684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133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425441" y="6280073"/>
            <a:ext cx="388721" cy="22385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520184" y="6329171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4" h="123825">
                <a:moveTo>
                  <a:pt x="0" y="123444"/>
                </a:moveTo>
                <a:lnTo>
                  <a:pt x="153924" y="123444"/>
                </a:lnTo>
                <a:lnTo>
                  <a:pt x="153924" y="0"/>
                </a:lnTo>
                <a:lnTo>
                  <a:pt x="0" y="0"/>
                </a:lnTo>
                <a:lnTo>
                  <a:pt x="0" y="12344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4508372" y="6324472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256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044566" y="6452412"/>
            <a:ext cx="340842" cy="25001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138928" y="6501383"/>
            <a:ext cx="104139" cy="125095"/>
          </a:xfrm>
          <a:custGeom>
            <a:avLst/>
            <a:gdLst/>
            <a:ahLst/>
            <a:cxnLst/>
            <a:rect l="l" t="t" r="r" b="b"/>
            <a:pathLst>
              <a:path w="104139" h="125095">
                <a:moveTo>
                  <a:pt x="0" y="124967"/>
                </a:moveTo>
                <a:lnTo>
                  <a:pt x="103632" y="124967"/>
                </a:lnTo>
                <a:lnTo>
                  <a:pt x="103632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5127116" y="6496684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76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5309361" y="681227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4050" y="41648"/>
                </a:moveTo>
                <a:lnTo>
                  <a:pt x="0" y="187070"/>
                </a:lnTo>
                <a:lnTo>
                  <a:pt x="3683" y="192150"/>
                </a:lnTo>
                <a:lnTo>
                  <a:pt x="207693" y="46757"/>
                </a:lnTo>
                <a:lnTo>
                  <a:pt x="204050" y="41648"/>
                </a:lnTo>
                <a:close/>
              </a:path>
              <a:path w="267970" h="192404">
                <a:moveTo>
                  <a:pt x="249655" y="34289"/>
                </a:moveTo>
                <a:lnTo>
                  <a:pt x="214375" y="34289"/>
                </a:lnTo>
                <a:lnTo>
                  <a:pt x="218059" y="39369"/>
                </a:lnTo>
                <a:lnTo>
                  <a:pt x="207693" y="46757"/>
                </a:lnTo>
                <a:lnTo>
                  <a:pt x="227964" y="75183"/>
                </a:lnTo>
                <a:lnTo>
                  <a:pt x="249655" y="34289"/>
                </a:lnTo>
                <a:close/>
              </a:path>
              <a:path w="267970" h="192404">
                <a:moveTo>
                  <a:pt x="214375" y="34289"/>
                </a:moveTo>
                <a:lnTo>
                  <a:pt x="204050" y="41648"/>
                </a:lnTo>
                <a:lnTo>
                  <a:pt x="207693" y="46757"/>
                </a:lnTo>
                <a:lnTo>
                  <a:pt x="218059" y="39369"/>
                </a:lnTo>
                <a:lnTo>
                  <a:pt x="214375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768" y="13207"/>
                </a:lnTo>
                <a:lnTo>
                  <a:pt x="204050" y="41648"/>
                </a:lnTo>
                <a:lnTo>
                  <a:pt x="214375" y="34289"/>
                </a:lnTo>
                <a:lnTo>
                  <a:pt x="249655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4114038" y="681227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3964" y="41624"/>
                </a:moveTo>
                <a:lnTo>
                  <a:pt x="0" y="187070"/>
                </a:lnTo>
                <a:lnTo>
                  <a:pt x="3683" y="192150"/>
                </a:lnTo>
                <a:lnTo>
                  <a:pt x="207614" y="46727"/>
                </a:lnTo>
                <a:lnTo>
                  <a:pt x="203964" y="41624"/>
                </a:lnTo>
                <a:close/>
              </a:path>
              <a:path w="267970" h="192404">
                <a:moveTo>
                  <a:pt x="249655" y="34289"/>
                </a:moveTo>
                <a:lnTo>
                  <a:pt x="214249" y="34289"/>
                </a:lnTo>
                <a:lnTo>
                  <a:pt x="217932" y="39369"/>
                </a:lnTo>
                <a:lnTo>
                  <a:pt x="207614" y="46727"/>
                </a:lnTo>
                <a:lnTo>
                  <a:pt x="227964" y="75183"/>
                </a:lnTo>
                <a:lnTo>
                  <a:pt x="249655" y="34289"/>
                </a:lnTo>
                <a:close/>
              </a:path>
              <a:path w="267970" h="192404">
                <a:moveTo>
                  <a:pt x="214249" y="34289"/>
                </a:moveTo>
                <a:lnTo>
                  <a:pt x="203964" y="41624"/>
                </a:lnTo>
                <a:lnTo>
                  <a:pt x="207614" y="46727"/>
                </a:lnTo>
                <a:lnTo>
                  <a:pt x="217932" y="39369"/>
                </a:lnTo>
                <a:lnTo>
                  <a:pt x="214249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641" y="13207"/>
                </a:lnTo>
                <a:lnTo>
                  <a:pt x="203964" y="41624"/>
                </a:lnTo>
                <a:lnTo>
                  <a:pt x="214249" y="34289"/>
                </a:lnTo>
                <a:lnTo>
                  <a:pt x="249655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358509" y="674750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4050" y="41648"/>
                </a:moveTo>
                <a:lnTo>
                  <a:pt x="0" y="187071"/>
                </a:lnTo>
                <a:lnTo>
                  <a:pt x="3682" y="192150"/>
                </a:lnTo>
                <a:lnTo>
                  <a:pt x="207693" y="46757"/>
                </a:lnTo>
                <a:lnTo>
                  <a:pt x="204050" y="41648"/>
                </a:lnTo>
                <a:close/>
              </a:path>
              <a:path w="267970" h="192404">
                <a:moveTo>
                  <a:pt x="249655" y="34289"/>
                </a:moveTo>
                <a:lnTo>
                  <a:pt x="214375" y="34289"/>
                </a:lnTo>
                <a:lnTo>
                  <a:pt x="218059" y="39370"/>
                </a:lnTo>
                <a:lnTo>
                  <a:pt x="207693" y="46757"/>
                </a:lnTo>
                <a:lnTo>
                  <a:pt x="227964" y="75184"/>
                </a:lnTo>
                <a:lnTo>
                  <a:pt x="249655" y="34289"/>
                </a:lnTo>
                <a:close/>
              </a:path>
              <a:path w="267970" h="192404">
                <a:moveTo>
                  <a:pt x="214375" y="34289"/>
                </a:moveTo>
                <a:lnTo>
                  <a:pt x="204050" y="41648"/>
                </a:lnTo>
                <a:lnTo>
                  <a:pt x="207693" y="46757"/>
                </a:lnTo>
                <a:lnTo>
                  <a:pt x="218059" y="39370"/>
                </a:lnTo>
                <a:lnTo>
                  <a:pt x="214375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768" y="13208"/>
                </a:lnTo>
                <a:lnTo>
                  <a:pt x="204050" y="41648"/>
                </a:lnTo>
                <a:lnTo>
                  <a:pt x="214375" y="34289"/>
                </a:lnTo>
                <a:lnTo>
                  <a:pt x="249655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210430" y="6946353"/>
            <a:ext cx="382409" cy="19828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4305300" y="6995159"/>
            <a:ext cx="186690" cy="10096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790"/>
              </a:lnSpc>
            </a:pPr>
            <a:r>
              <a:rPr dirty="0" sz="900" spc="-5" b="1">
                <a:latin typeface="Calibri"/>
                <a:cs typeface="Calibri"/>
              </a:rPr>
              <a:t>103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472173" y="6898588"/>
            <a:ext cx="332536" cy="33621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6566916" y="6947915"/>
            <a:ext cx="128905" cy="13906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040"/>
              </a:lnSpc>
            </a:pPr>
            <a:r>
              <a:rPr dirty="0" sz="900" spc="-5" b="1"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030342" y="7193533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9" y="803338"/>
                </a:moveTo>
                <a:lnTo>
                  <a:pt x="0" y="804037"/>
                </a:lnTo>
                <a:lnTo>
                  <a:pt x="39497" y="879475"/>
                </a:lnTo>
                <a:lnTo>
                  <a:pt x="69780" y="815975"/>
                </a:lnTo>
                <a:lnTo>
                  <a:pt x="35179" y="815975"/>
                </a:lnTo>
                <a:lnTo>
                  <a:pt x="34939" y="803338"/>
                </a:lnTo>
                <a:close/>
              </a:path>
              <a:path w="76200" h="879475">
                <a:moveTo>
                  <a:pt x="41286" y="803211"/>
                </a:moveTo>
                <a:lnTo>
                  <a:pt x="34939" y="803338"/>
                </a:lnTo>
                <a:lnTo>
                  <a:pt x="35179" y="815975"/>
                </a:lnTo>
                <a:lnTo>
                  <a:pt x="41529" y="815975"/>
                </a:lnTo>
                <a:lnTo>
                  <a:pt x="41286" y="803211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6" y="803211"/>
                </a:lnTo>
                <a:lnTo>
                  <a:pt x="41529" y="815975"/>
                </a:lnTo>
                <a:lnTo>
                  <a:pt x="69780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035" y="0"/>
                </a:moveTo>
                <a:lnTo>
                  <a:pt x="19685" y="126"/>
                </a:lnTo>
                <a:lnTo>
                  <a:pt x="34939" y="803338"/>
                </a:lnTo>
                <a:lnTo>
                  <a:pt x="41286" y="803211"/>
                </a:lnTo>
                <a:lnTo>
                  <a:pt x="2603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236211" y="5567171"/>
            <a:ext cx="423951" cy="21551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331208" y="5615939"/>
            <a:ext cx="116205" cy="119380"/>
          </a:xfrm>
          <a:custGeom>
            <a:avLst/>
            <a:gdLst/>
            <a:ahLst/>
            <a:cxnLst/>
            <a:rect l="l" t="t" r="r" b="b"/>
            <a:pathLst>
              <a:path w="116204" h="119379">
                <a:moveTo>
                  <a:pt x="0" y="118872"/>
                </a:moveTo>
                <a:lnTo>
                  <a:pt x="115824" y="118872"/>
                </a:lnTo>
                <a:lnTo>
                  <a:pt x="11582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4319396" y="5610732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44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158869" y="4295114"/>
            <a:ext cx="442048" cy="215671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253484" y="4343399"/>
            <a:ext cx="116205" cy="119380"/>
          </a:xfrm>
          <a:custGeom>
            <a:avLst/>
            <a:gdLst/>
            <a:ahLst/>
            <a:cxnLst/>
            <a:rect l="l" t="t" r="r" b="b"/>
            <a:pathLst>
              <a:path w="116204" h="119379">
                <a:moveTo>
                  <a:pt x="0" y="118872"/>
                </a:moveTo>
                <a:lnTo>
                  <a:pt x="115824" y="118872"/>
                </a:lnTo>
                <a:lnTo>
                  <a:pt x="11582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 txBox="1"/>
          <p:nvPr/>
        </p:nvSpPr>
        <p:spPr>
          <a:xfrm>
            <a:off x="4241672" y="4337938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49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791460" y="4379836"/>
            <a:ext cx="344208" cy="21565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915411" y="4428743"/>
            <a:ext cx="0" cy="117475"/>
          </a:xfrm>
          <a:custGeom>
            <a:avLst/>
            <a:gdLst/>
            <a:ahLst/>
            <a:cxnLst/>
            <a:rect l="l" t="t" r="r" b="b"/>
            <a:pathLst>
              <a:path w="0" h="117475">
                <a:moveTo>
                  <a:pt x="0" y="0"/>
                </a:moveTo>
                <a:lnTo>
                  <a:pt x="0" y="117348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2874391" y="4423282"/>
            <a:ext cx="8382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b="1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1685544" y="1924811"/>
            <a:ext cx="434340" cy="18592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776983" y="1924811"/>
            <a:ext cx="116205" cy="139065"/>
          </a:xfrm>
          <a:custGeom>
            <a:avLst/>
            <a:gdLst/>
            <a:ahLst/>
            <a:cxnLst/>
            <a:rect l="l" t="t" r="r" b="b"/>
            <a:pathLst>
              <a:path w="116205" h="139064">
                <a:moveTo>
                  <a:pt x="0" y="138683"/>
                </a:moveTo>
                <a:lnTo>
                  <a:pt x="115824" y="138683"/>
                </a:lnTo>
                <a:lnTo>
                  <a:pt x="115824" y="0"/>
                </a:lnTo>
                <a:lnTo>
                  <a:pt x="0" y="0"/>
                </a:lnTo>
                <a:lnTo>
                  <a:pt x="0" y="1386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1764538" y="1918969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1759585" y="3199536"/>
            <a:ext cx="406704" cy="21562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883664" y="3249167"/>
            <a:ext cx="0" cy="117475"/>
          </a:xfrm>
          <a:custGeom>
            <a:avLst/>
            <a:gdLst/>
            <a:ahLst/>
            <a:cxnLst/>
            <a:rect l="l" t="t" r="r" b="b"/>
            <a:pathLst>
              <a:path w="0" h="117475">
                <a:moveTo>
                  <a:pt x="0" y="0"/>
                </a:moveTo>
                <a:lnTo>
                  <a:pt x="0" y="117348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1842261" y="3243706"/>
            <a:ext cx="8382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b="1"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2962910" y="3091624"/>
            <a:ext cx="321094" cy="20707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3086100" y="3140963"/>
            <a:ext cx="0" cy="109855"/>
          </a:xfrm>
          <a:custGeom>
            <a:avLst/>
            <a:gdLst/>
            <a:ahLst/>
            <a:cxnLst/>
            <a:rect l="l" t="t" r="r" b="b"/>
            <a:pathLst>
              <a:path w="0" h="109855">
                <a:moveTo>
                  <a:pt x="0" y="0"/>
                </a:moveTo>
                <a:lnTo>
                  <a:pt x="0" y="109727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3045079" y="3135502"/>
            <a:ext cx="8382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b="1"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1725167" y="4322152"/>
            <a:ext cx="382409" cy="21581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819655" y="4370831"/>
            <a:ext cx="116205" cy="119380"/>
          </a:xfrm>
          <a:custGeom>
            <a:avLst/>
            <a:gdLst/>
            <a:ahLst/>
            <a:cxnLst/>
            <a:rect l="l" t="t" r="r" b="b"/>
            <a:pathLst>
              <a:path w="116205" h="119379">
                <a:moveTo>
                  <a:pt x="0" y="118872"/>
                </a:moveTo>
                <a:lnTo>
                  <a:pt x="115824" y="118872"/>
                </a:lnTo>
                <a:lnTo>
                  <a:pt x="115824" y="0"/>
                </a:lnTo>
                <a:lnTo>
                  <a:pt x="0" y="0"/>
                </a:lnTo>
                <a:lnTo>
                  <a:pt x="0" y="11887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1807210" y="4365370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24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1033983" y="1382839"/>
            <a:ext cx="704672" cy="267017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 txBox="1"/>
          <p:nvPr/>
        </p:nvSpPr>
        <p:spPr>
          <a:xfrm>
            <a:off x="1119936" y="1430273"/>
            <a:ext cx="44386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</a:t>
            </a:r>
            <a:r>
              <a:rPr dirty="0" baseline="27777" sz="750">
                <a:latin typeface="Calibri"/>
                <a:cs typeface="Calibri"/>
              </a:rPr>
              <a:t>ère</a:t>
            </a:r>
            <a:r>
              <a:rPr dirty="0" baseline="27777" sz="750" spc="-15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année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263775" y="1389951"/>
            <a:ext cx="778979" cy="26701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 txBox="1"/>
          <p:nvPr/>
        </p:nvSpPr>
        <p:spPr>
          <a:xfrm>
            <a:off x="2349754" y="1436369"/>
            <a:ext cx="4730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</a:t>
            </a:r>
            <a:r>
              <a:rPr dirty="0" baseline="27777" sz="750">
                <a:latin typeface="Calibri"/>
                <a:cs typeface="Calibri"/>
              </a:rPr>
              <a:t>ème</a:t>
            </a:r>
            <a:r>
              <a:rPr dirty="0" baseline="27777" sz="750" spc="-7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année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3493515" y="1404429"/>
            <a:ext cx="754545" cy="267017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3580003" y="1451609"/>
            <a:ext cx="4724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3</a:t>
            </a:r>
            <a:r>
              <a:rPr dirty="0" baseline="27777" sz="750">
                <a:latin typeface="Calibri"/>
                <a:cs typeface="Calibri"/>
              </a:rPr>
              <a:t>ème</a:t>
            </a:r>
            <a:r>
              <a:rPr dirty="0" baseline="27777" sz="750" spc="-7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année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4774819" y="1404429"/>
            <a:ext cx="729538" cy="267017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4860416" y="1451609"/>
            <a:ext cx="4724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</a:t>
            </a:r>
            <a:r>
              <a:rPr dirty="0" baseline="27777" sz="750">
                <a:latin typeface="Calibri"/>
                <a:cs typeface="Calibri"/>
              </a:rPr>
              <a:t>ème</a:t>
            </a:r>
            <a:r>
              <a:rPr dirty="0" baseline="27777" sz="750" spc="-7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année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5841238" y="1411541"/>
            <a:ext cx="762495" cy="267017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5927597" y="1457705"/>
            <a:ext cx="4724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5</a:t>
            </a:r>
            <a:r>
              <a:rPr dirty="0" baseline="27777" sz="750">
                <a:latin typeface="Calibri"/>
                <a:cs typeface="Calibri"/>
              </a:rPr>
              <a:t>ème</a:t>
            </a:r>
            <a:r>
              <a:rPr dirty="0" baseline="27777" sz="750" spc="-7">
                <a:latin typeface="Calibri"/>
                <a:cs typeface="Calibri"/>
              </a:rPr>
              <a:t> </a:t>
            </a:r>
            <a:r>
              <a:rPr dirty="0" sz="800" spc="-5">
                <a:latin typeface="Calibri"/>
                <a:cs typeface="Calibri"/>
              </a:rPr>
              <a:t>année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1940179" y="3696068"/>
            <a:ext cx="381165" cy="221373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034539" y="3744467"/>
            <a:ext cx="154305" cy="125095"/>
          </a:xfrm>
          <a:custGeom>
            <a:avLst/>
            <a:gdLst/>
            <a:ahLst/>
            <a:cxnLst/>
            <a:rect l="l" t="t" r="r" b="b"/>
            <a:pathLst>
              <a:path w="154305" h="125095">
                <a:moveTo>
                  <a:pt x="0" y="124968"/>
                </a:moveTo>
                <a:lnTo>
                  <a:pt x="153924" y="124968"/>
                </a:lnTo>
                <a:lnTo>
                  <a:pt x="153924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2022094" y="373951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198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871597" y="5641733"/>
            <a:ext cx="357466" cy="301739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965704" y="5690615"/>
            <a:ext cx="116205" cy="140335"/>
          </a:xfrm>
          <a:custGeom>
            <a:avLst/>
            <a:gdLst/>
            <a:ahLst/>
            <a:cxnLst/>
            <a:rect l="l" t="t" r="r" b="b"/>
            <a:pathLst>
              <a:path w="116205" h="140335">
                <a:moveTo>
                  <a:pt x="0" y="140208"/>
                </a:moveTo>
                <a:lnTo>
                  <a:pt x="115824" y="140208"/>
                </a:lnTo>
                <a:lnTo>
                  <a:pt x="115824" y="0"/>
                </a:lnTo>
                <a:lnTo>
                  <a:pt x="0" y="0"/>
                </a:lnTo>
                <a:lnTo>
                  <a:pt x="0" y="1402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2953639" y="5685408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49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5440171" y="5682360"/>
            <a:ext cx="399021" cy="19850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5535167" y="5731763"/>
            <a:ext cx="116205" cy="100965"/>
          </a:xfrm>
          <a:custGeom>
            <a:avLst/>
            <a:gdLst/>
            <a:ahLst/>
            <a:cxnLst/>
            <a:rect l="l" t="t" r="r" b="b"/>
            <a:pathLst>
              <a:path w="116204" h="100964">
                <a:moveTo>
                  <a:pt x="0" y="100584"/>
                </a:moveTo>
                <a:lnTo>
                  <a:pt x="115824" y="100584"/>
                </a:lnTo>
                <a:lnTo>
                  <a:pt x="115824" y="0"/>
                </a:lnTo>
                <a:lnTo>
                  <a:pt x="0" y="0"/>
                </a:lnTo>
                <a:lnTo>
                  <a:pt x="0" y="1005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5523357" y="5726556"/>
            <a:ext cx="14224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b="1">
                <a:latin typeface="Calibri"/>
                <a:cs typeface="Calibri"/>
              </a:rPr>
              <a:t>32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422138" y="6946391"/>
            <a:ext cx="395668" cy="225933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 txBox="1"/>
          <p:nvPr/>
        </p:nvSpPr>
        <p:spPr>
          <a:xfrm>
            <a:off x="5516879" y="6995159"/>
            <a:ext cx="128905" cy="128270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1010"/>
              </a:lnSpc>
            </a:pPr>
            <a:r>
              <a:rPr dirty="0" sz="900" b="1">
                <a:latin typeface="Calibri"/>
                <a:cs typeface="Calibri"/>
              </a:rPr>
              <a:t>38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5291454" y="7227696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59">
                <a:moveTo>
                  <a:pt x="618882" y="815106"/>
                </a:moveTo>
                <a:lnTo>
                  <a:pt x="591058" y="836294"/>
                </a:lnTo>
                <a:lnTo>
                  <a:pt x="667639" y="873759"/>
                </a:lnTo>
                <a:lnTo>
                  <a:pt x="658436" y="825245"/>
                </a:lnTo>
                <a:lnTo>
                  <a:pt x="626618" y="825245"/>
                </a:lnTo>
                <a:lnTo>
                  <a:pt x="618882" y="815106"/>
                </a:lnTo>
                <a:close/>
              </a:path>
              <a:path w="668020" h="873759">
                <a:moveTo>
                  <a:pt x="623934" y="811259"/>
                </a:moveTo>
                <a:lnTo>
                  <a:pt x="618882" y="815106"/>
                </a:lnTo>
                <a:lnTo>
                  <a:pt x="626618" y="825245"/>
                </a:lnTo>
                <a:lnTo>
                  <a:pt x="631698" y="821435"/>
                </a:lnTo>
                <a:lnTo>
                  <a:pt x="623934" y="811259"/>
                </a:lnTo>
                <a:close/>
              </a:path>
              <a:path w="668020" h="873759">
                <a:moveTo>
                  <a:pt x="651764" y="790066"/>
                </a:moveTo>
                <a:lnTo>
                  <a:pt x="623934" y="811259"/>
                </a:lnTo>
                <a:lnTo>
                  <a:pt x="631698" y="821435"/>
                </a:lnTo>
                <a:lnTo>
                  <a:pt x="626618" y="825245"/>
                </a:lnTo>
                <a:lnTo>
                  <a:pt x="658436" y="825245"/>
                </a:lnTo>
                <a:lnTo>
                  <a:pt x="651764" y="790066"/>
                </a:lnTo>
                <a:close/>
              </a:path>
              <a:path w="668020" h="873759">
                <a:moveTo>
                  <a:pt x="5080" y="0"/>
                </a:moveTo>
                <a:lnTo>
                  <a:pt x="0" y="3809"/>
                </a:lnTo>
                <a:lnTo>
                  <a:pt x="618882" y="815106"/>
                </a:lnTo>
                <a:lnTo>
                  <a:pt x="623934" y="811259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096130" y="7227696"/>
            <a:ext cx="668020" cy="873760"/>
          </a:xfrm>
          <a:custGeom>
            <a:avLst/>
            <a:gdLst/>
            <a:ahLst/>
            <a:cxnLst/>
            <a:rect l="l" t="t" r="r" b="b"/>
            <a:pathLst>
              <a:path w="668020" h="873759">
                <a:moveTo>
                  <a:pt x="618782" y="815138"/>
                </a:moveTo>
                <a:lnTo>
                  <a:pt x="591058" y="836294"/>
                </a:lnTo>
                <a:lnTo>
                  <a:pt x="667639" y="873759"/>
                </a:lnTo>
                <a:lnTo>
                  <a:pt x="658363" y="825245"/>
                </a:lnTo>
                <a:lnTo>
                  <a:pt x="626491" y="825245"/>
                </a:lnTo>
                <a:lnTo>
                  <a:pt x="618782" y="815138"/>
                </a:lnTo>
                <a:close/>
              </a:path>
              <a:path w="668020" h="873759">
                <a:moveTo>
                  <a:pt x="623830" y="811286"/>
                </a:moveTo>
                <a:lnTo>
                  <a:pt x="618782" y="815138"/>
                </a:lnTo>
                <a:lnTo>
                  <a:pt x="626491" y="825245"/>
                </a:lnTo>
                <a:lnTo>
                  <a:pt x="631571" y="821435"/>
                </a:lnTo>
                <a:lnTo>
                  <a:pt x="623830" y="811286"/>
                </a:lnTo>
                <a:close/>
              </a:path>
              <a:path w="668020" h="873759">
                <a:moveTo>
                  <a:pt x="651637" y="790066"/>
                </a:moveTo>
                <a:lnTo>
                  <a:pt x="623830" y="811286"/>
                </a:lnTo>
                <a:lnTo>
                  <a:pt x="631571" y="821435"/>
                </a:lnTo>
                <a:lnTo>
                  <a:pt x="626491" y="825245"/>
                </a:lnTo>
                <a:lnTo>
                  <a:pt x="658363" y="825245"/>
                </a:lnTo>
                <a:lnTo>
                  <a:pt x="651637" y="790066"/>
                </a:lnTo>
                <a:close/>
              </a:path>
              <a:path w="668020" h="873759">
                <a:moveTo>
                  <a:pt x="5080" y="0"/>
                </a:moveTo>
                <a:lnTo>
                  <a:pt x="0" y="3809"/>
                </a:lnTo>
                <a:lnTo>
                  <a:pt x="618782" y="815138"/>
                </a:lnTo>
                <a:lnTo>
                  <a:pt x="623830" y="811286"/>
                </a:lnTo>
                <a:lnTo>
                  <a:pt x="508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053709" y="7229602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937" y="803269"/>
                </a:moveTo>
                <a:lnTo>
                  <a:pt x="0" y="803910"/>
                </a:lnTo>
                <a:lnTo>
                  <a:pt x="39496" y="879348"/>
                </a:lnTo>
                <a:lnTo>
                  <a:pt x="69769" y="815975"/>
                </a:lnTo>
                <a:lnTo>
                  <a:pt x="35178" y="815975"/>
                </a:lnTo>
                <a:lnTo>
                  <a:pt x="34937" y="803269"/>
                </a:lnTo>
                <a:close/>
              </a:path>
              <a:path w="76200" h="879475">
                <a:moveTo>
                  <a:pt x="41287" y="803153"/>
                </a:moveTo>
                <a:lnTo>
                  <a:pt x="34937" y="803269"/>
                </a:lnTo>
                <a:lnTo>
                  <a:pt x="35178" y="815975"/>
                </a:lnTo>
                <a:lnTo>
                  <a:pt x="41528" y="815848"/>
                </a:lnTo>
                <a:lnTo>
                  <a:pt x="41287" y="803153"/>
                </a:lnTo>
                <a:close/>
              </a:path>
              <a:path w="76200" h="879475">
                <a:moveTo>
                  <a:pt x="76200" y="802513"/>
                </a:moveTo>
                <a:lnTo>
                  <a:pt x="41287" y="803153"/>
                </a:lnTo>
                <a:lnTo>
                  <a:pt x="41528" y="815848"/>
                </a:lnTo>
                <a:lnTo>
                  <a:pt x="35178" y="815975"/>
                </a:lnTo>
                <a:lnTo>
                  <a:pt x="69769" y="815975"/>
                </a:lnTo>
                <a:lnTo>
                  <a:pt x="76200" y="802513"/>
                </a:lnTo>
                <a:close/>
              </a:path>
              <a:path w="76200" h="879475">
                <a:moveTo>
                  <a:pt x="26035" y="0"/>
                </a:moveTo>
                <a:lnTo>
                  <a:pt x="19685" y="127"/>
                </a:lnTo>
                <a:lnTo>
                  <a:pt x="34937" y="803269"/>
                </a:lnTo>
                <a:lnTo>
                  <a:pt x="41287" y="803153"/>
                </a:lnTo>
                <a:lnTo>
                  <a:pt x="26035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5620511" y="7481201"/>
            <a:ext cx="400392" cy="22211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5715000" y="7530083"/>
            <a:ext cx="154305" cy="125095"/>
          </a:xfrm>
          <a:custGeom>
            <a:avLst/>
            <a:gdLst/>
            <a:ahLst/>
            <a:cxnLst/>
            <a:rect l="l" t="t" r="r" b="b"/>
            <a:pathLst>
              <a:path w="154304" h="125095">
                <a:moveTo>
                  <a:pt x="0" y="124968"/>
                </a:moveTo>
                <a:lnTo>
                  <a:pt x="153924" y="124968"/>
                </a:lnTo>
                <a:lnTo>
                  <a:pt x="153924" y="0"/>
                </a:lnTo>
                <a:lnTo>
                  <a:pt x="0" y="0"/>
                </a:lnTo>
                <a:lnTo>
                  <a:pt x="0" y="1249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 txBox="1"/>
          <p:nvPr/>
        </p:nvSpPr>
        <p:spPr>
          <a:xfrm>
            <a:off x="5703570" y="752576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209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4406391" y="7426349"/>
            <a:ext cx="417563" cy="225780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4500371" y="7475219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4" h="123825">
                <a:moveTo>
                  <a:pt x="0" y="123443"/>
                </a:moveTo>
                <a:lnTo>
                  <a:pt x="153924" y="123443"/>
                </a:lnTo>
                <a:lnTo>
                  <a:pt x="153924" y="0"/>
                </a:lnTo>
                <a:lnTo>
                  <a:pt x="0" y="0"/>
                </a:lnTo>
                <a:lnTo>
                  <a:pt x="0" y="1234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4488560" y="7470902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149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5087620" y="7488732"/>
            <a:ext cx="340842" cy="250012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181600" y="7537703"/>
            <a:ext cx="104139" cy="125095"/>
          </a:xfrm>
          <a:custGeom>
            <a:avLst/>
            <a:gdLst/>
            <a:ahLst/>
            <a:cxnLst/>
            <a:rect l="l" t="t" r="r" b="b"/>
            <a:pathLst>
              <a:path w="104139" h="125095">
                <a:moveTo>
                  <a:pt x="0" y="124967"/>
                </a:moveTo>
                <a:lnTo>
                  <a:pt x="103632" y="124967"/>
                </a:lnTo>
                <a:lnTo>
                  <a:pt x="103632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/>
          <p:nvPr/>
        </p:nvSpPr>
        <p:spPr>
          <a:xfrm>
            <a:off x="5169789" y="7533385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Calibri"/>
                <a:cs typeface="Calibri"/>
              </a:rPr>
              <a:t>85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6102350" y="7488732"/>
            <a:ext cx="340842" cy="250012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6196584" y="7537703"/>
            <a:ext cx="104139" cy="125095"/>
          </a:xfrm>
          <a:custGeom>
            <a:avLst/>
            <a:gdLst/>
            <a:ahLst/>
            <a:cxnLst/>
            <a:rect l="l" t="t" r="r" b="b"/>
            <a:pathLst>
              <a:path w="104139" h="125095">
                <a:moveTo>
                  <a:pt x="0" y="124967"/>
                </a:moveTo>
                <a:lnTo>
                  <a:pt x="103632" y="124967"/>
                </a:lnTo>
                <a:lnTo>
                  <a:pt x="103632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 txBox="1"/>
          <p:nvPr/>
        </p:nvSpPr>
        <p:spPr>
          <a:xfrm>
            <a:off x="6185153" y="7533385"/>
            <a:ext cx="129539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77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5328411" y="7949336"/>
            <a:ext cx="363308" cy="198856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422391" y="7997952"/>
            <a:ext cx="116205" cy="102235"/>
          </a:xfrm>
          <a:custGeom>
            <a:avLst/>
            <a:gdLst/>
            <a:ahLst/>
            <a:cxnLst/>
            <a:rect l="l" t="t" r="r" b="b"/>
            <a:pathLst>
              <a:path w="116204" h="102234">
                <a:moveTo>
                  <a:pt x="0" y="102107"/>
                </a:moveTo>
                <a:lnTo>
                  <a:pt x="115824" y="102107"/>
                </a:lnTo>
                <a:lnTo>
                  <a:pt x="115824" y="0"/>
                </a:lnTo>
                <a:lnTo>
                  <a:pt x="0" y="0"/>
                </a:lnTo>
                <a:lnTo>
                  <a:pt x="0" y="1021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5410580" y="7993126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86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5232019" y="7783829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3925" y="41651"/>
                </a:moveTo>
                <a:lnTo>
                  <a:pt x="0" y="187070"/>
                </a:lnTo>
                <a:lnTo>
                  <a:pt x="3682" y="192150"/>
                </a:lnTo>
                <a:lnTo>
                  <a:pt x="207568" y="46760"/>
                </a:lnTo>
                <a:lnTo>
                  <a:pt x="203925" y="41651"/>
                </a:lnTo>
                <a:close/>
              </a:path>
              <a:path w="267970" h="192404">
                <a:moveTo>
                  <a:pt x="249597" y="34289"/>
                </a:moveTo>
                <a:lnTo>
                  <a:pt x="214248" y="34289"/>
                </a:lnTo>
                <a:lnTo>
                  <a:pt x="217931" y="39369"/>
                </a:lnTo>
                <a:lnTo>
                  <a:pt x="207568" y="46760"/>
                </a:lnTo>
                <a:lnTo>
                  <a:pt x="227837" y="75183"/>
                </a:lnTo>
                <a:lnTo>
                  <a:pt x="249597" y="34289"/>
                </a:lnTo>
                <a:close/>
              </a:path>
              <a:path w="267970" h="192404">
                <a:moveTo>
                  <a:pt x="214248" y="34289"/>
                </a:moveTo>
                <a:lnTo>
                  <a:pt x="203925" y="41651"/>
                </a:lnTo>
                <a:lnTo>
                  <a:pt x="207568" y="46760"/>
                </a:lnTo>
                <a:lnTo>
                  <a:pt x="217931" y="39369"/>
                </a:lnTo>
                <a:lnTo>
                  <a:pt x="214248" y="34289"/>
                </a:lnTo>
                <a:close/>
              </a:path>
              <a:path w="267970" h="192404">
                <a:moveTo>
                  <a:pt x="267842" y="0"/>
                </a:moveTo>
                <a:lnTo>
                  <a:pt x="183641" y="13207"/>
                </a:lnTo>
                <a:lnTo>
                  <a:pt x="203925" y="41651"/>
                </a:lnTo>
                <a:lnTo>
                  <a:pt x="214248" y="34289"/>
                </a:lnTo>
                <a:lnTo>
                  <a:pt x="249597" y="34289"/>
                </a:lnTo>
                <a:lnTo>
                  <a:pt x="2678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6367145" y="7841360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3977" y="41700"/>
                </a:moveTo>
                <a:lnTo>
                  <a:pt x="0" y="187071"/>
                </a:lnTo>
                <a:lnTo>
                  <a:pt x="3682" y="192278"/>
                </a:lnTo>
                <a:lnTo>
                  <a:pt x="207682" y="46892"/>
                </a:lnTo>
                <a:lnTo>
                  <a:pt x="203977" y="41700"/>
                </a:lnTo>
                <a:close/>
              </a:path>
              <a:path w="267970" h="192404">
                <a:moveTo>
                  <a:pt x="249686" y="34290"/>
                </a:moveTo>
                <a:lnTo>
                  <a:pt x="214375" y="34290"/>
                </a:lnTo>
                <a:lnTo>
                  <a:pt x="218058" y="39497"/>
                </a:lnTo>
                <a:lnTo>
                  <a:pt x="207682" y="46892"/>
                </a:lnTo>
                <a:lnTo>
                  <a:pt x="227964" y="75311"/>
                </a:lnTo>
                <a:lnTo>
                  <a:pt x="249686" y="34290"/>
                </a:lnTo>
                <a:close/>
              </a:path>
              <a:path w="267970" h="192404">
                <a:moveTo>
                  <a:pt x="214375" y="34290"/>
                </a:moveTo>
                <a:lnTo>
                  <a:pt x="203977" y="41700"/>
                </a:lnTo>
                <a:lnTo>
                  <a:pt x="207682" y="46892"/>
                </a:lnTo>
                <a:lnTo>
                  <a:pt x="218058" y="39497"/>
                </a:lnTo>
                <a:lnTo>
                  <a:pt x="214375" y="34290"/>
                </a:lnTo>
                <a:close/>
              </a:path>
              <a:path w="267970" h="192404">
                <a:moveTo>
                  <a:pt x="267843" y="0"/>
                </a:moveTo>
                <a:lnTo>
                  <a:pt x="183641" y="13208"/>
                </a:lnTo>
                <a:lnTo>
                  <a:pt x="203977" y="41700"/>
                </a:lnTo>
                <a:lnTo>
                  <a:pt x="214375" y="34290"/>
                </a:lnTo>
                <a:lnTo>
                  <a:pt x="249686" y="34290"/>
                </a:lnTo>
                <a:lnTo>
                  <a:pt x="2678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820790" y="8000530"/>
            <a:ext cx="546417" cy="468464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 txBox="1"/>
          <p:nvPr/>
        </p:nvSpPr>
        <p:spPr>
          <a:xfrm>
            <a:off x="6005321" y="8112505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286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4659884" y="8000504"/>
            <a:ext cx="546849" cy="468871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 txBox="1"/>
          <p:nvPr/>
        </p:nvSpPr>
        <p:spPr>
          <a:xfrm>
            <a:off x="4843653" y="8115554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234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6455028" y="8006880"/>
            <a:ext cx="340842" cy="241388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6548628" y="8055864"/>
            <a:ext cx="116205" cy="140335"/>
          </a:xfrm>
          <a:custGeom>
            <a:avLst/>
            <a:gdLst/>
            <a:ahLst/>
            <a:cxnLst/>
            <a:rect l="l" t="t" r="r" b="b"/>
            <a:pathLst>
              <a:path w="116204" h="140334">
                <a:moveTo>
                  <a:pt x="0" y="140208"/>
                </a:moveTo>
                <a:lnTo>
                  <a:pt x="115824" y="140208"/>
                </a:lnTo>
                <a:lnTo>
                  <a:pt x="115824" y="0"/>
                </a:lnTo>
                <a:lnTo>
                  <a:pt x="0" y="0"/>
                </a:lnTo>
                <a:lnTo>
                  <a:pt x="0" y="14020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 txBox="1"/>
          <p:nvPr/>
        </p:nvSpPr>
        <p:spPr>
          <a:xfrm>
            <a:off x="6537197" y="8051038"/>
            <a:ext cx="14160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79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5222747" y="8278367"/>
            <a:ext cx="668020" cy="874394"/>
          </a:xfrm>
          <a:custGeom>
            <a:avLst/>
            <a:gdLst/>
            <a:ahLst/>
            <a:cxnLst/>
            <a:rect l="l" t="t" r="r" b="b"/>
            <a:pathLst>
              <a:path w="668020" h="874395">
                <a:moveTo>
                  <a:pt x="618842" y="815219"/>
                </a:moveTo>
                <a:lnTo>
                  <a:pt x="591057" y="836422"/>
                </a:lnTo>
                <a:lnTo>
                  <a:pt x="667512" y="873887"/>
                </a:lnTo>
                <a:lnTo>
                  <a:pt x="658285" y="825246"/>
                </a:lnTo>
                <a:lnTo>
                  <a:pt x="626490" y="825246"/>
                </a:lnTo>
                <a:lnTo>
                  <a:pt x="618842" y="815219"/>
                </a:lnTo>
                <a:close/>
              </a:path>
              <a:path w="668020" h="874395">
                <a:moveTo>
                  <a:pt x="623890" y="811367"/>
                </a:moveTo>
                <a:lnTo>
                  <a:pt x="618842" y="815219"/>
                </a:lnTo>
                <a:lnTo>
                  <a:pt x="626490" y="825246"/>
                </a:lnTo>
                <a:lnTo>
                  <a:pt x="631571" y="821436"/>
                </a:lnTo>
                <a:lnTo>
                  <a:pt x="623890" y="811367"/>
                </a:lnTo>
                <a:close/>
              </a:path>
              <a:path w="668020" h="874395">
                <a:moveTo>
                  <a:pt x="651637" y="790194"/>
                </a:moveTo>
                <a:lnTo>
                  <a:pt x="623890" y="811367"/>
                </a:lnTo>
                <a:lnTo>
                  <a:pt x="631571" y="821436"/>
                </a:lnTo>
                <a:lnTo>
                  <a:pt x="626490" y="825246"/>
                </a:lnTo>
                <a:lnTo>
                  <a:pt x="658285" y="825246"/>
                </a:lnTo>
                <a:lnTo>
                  <a:pt x="651637" y="790194"/>
                </a:lnTo>
                <a:close/>
              </a:path>
              <a:path w="668020" h="874395">
                <a:moveTo>
                  <a:pt x="4952" y="0"/>
                </a:moveTo>
                <a:lnTo>
                  <a:pt x="0" y="3937"/>
                </a:lnTo>
                <a:lnTo>
                  <a:pt x="618842" y="815219"/>
                </a:lnTo>
                <a:lnTo>
                  <a:pt x="623890" y="811367"/>
                </a:lnTo>
                <a:lnTo>
                  <a:pt x="495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6062345" y="8251443"/>
            <a:ext cx="76200" cy="879475"/>
          </a:xfrm>
          <a:custGeom>
            <a:avLst/>
            <a:gdLst/>
            <a:ahLst/>
            <a:cxnLst/>
            <a:rect l="l" t="t" r="r" b="b"/>
            <a:pathLst>
              <a:path w="76200" h="879475">
                <a:moveTo>
                  <a:pt x="34814" y="803339"/>
                </a:moveTo>
                <a:lnTo>
                  <a:pt x="0" y="804037"/>
                </a:lnTo>
                <a:lnTo>
                  <a:pt x="39496" y="879475"/>
                </a:lnTo>
                <a:lnTo>
                  <a:pt x="69675" y="815975"/>
                </a:lnTo>
                <a:lnTo>
                  <a:pt x="35051" y="815975"/>
                </a:lnTo>
                <a:lnTo>
                  <a:pt x="34814" y="803339"/>
                </a:lnTo>
                <a:close/>
              </a:path>
              <a:path w="76200" h="879475">
                <a:moveTo>
                  <a:pt x="41161" y="803212"/>
                </a:moveTo>
                <a:lnTo>
                  <a:pt x="34814" y="803339"/>
                </a:lnTo>
                <a:lnTo>
                  <a:pt x="35051" y="815975"/>
                </a:lnTo>
                <a:lnTo>
                  <a:pt x="41401" y="815975"/>
                </a:lnTo>
                <a:lnTo>
                  <a:pt x="41161" y="803212"/>
                </a:lnTo>
                <a:close/>
              </a:path>
              <a:path w="76200" h="879475">
                <a:moveTo>
                  <a:pt x="76072" y="802513"/>
                </a:moveTo>
                <a:lnTo>
                  <a:pt x="41161" y="803212"/>
                </a:lnTo>
                <a:lnTo>
                  <a:pt x="41401" y="815975"/>
                </a:lnTo>
                <a:lnTo>
                  <a:pt x="69675" y="815975"/>
                </a:lnTo>
                <a:lnTo>
                  <a:pt x="76072" y="802513"/>
                </a:lnTo>
                <a:close/>
              </a:path>
              <a:path w="76200" h="879475">
                <a:moveTo>
                  <a:pt x="26034" y="0"/>
                </a:moveTo>
                <a:lnTo>
                  <a:pt x="19684" y="127"/>
                </a:lnTo>
                <a:lnTo>
                  <a:pt x="34814" y="803339"/>
                </a:lnTo>
                <a:lnTo>
                  <a:pt x="41161" y="803212"/>
                </a:lnTo>
                <a:lnTo>
                  <a:pt x="2603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5629147" y="8546261"/>
            <a:ext cx="405206" cy="223088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724144" y="8595359"/>
            <a:ext cx="154305" cy="123825"/>
          </a:xfrm>
          <a:custGeom>
            <a:avLst/>
            <a:gdLst/>
            <a:ahLst/>
            <a:cxnLst/>
            <a:rect l="l" t="t" r="r" b="b"/>
            <a:pathLst>
              <a:path w="154304" h="123825">
                <a:moveTo>
                  <a:pt x="0" y="123443"/>
                </a:moveTo>
                <a:lnTo>
                  <a:pt x="153924" y="123443"/>
                </a:lnTo>
                <a:lnTo>
                  <a:pt x="153924" y="0"/>
                </a:lnTo>
                <a:lnTo>
                  <a:pt x="0" y="0"/>
                </a:lnTo>
                <a:lnTo>
                  <a:pt x="0" y="12344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 txBox="1"/>
          <p:nvPr/>
        </p:nvSpPr>
        <p:spPr>
          <a:xfrm>
            <a:off x="5712714" y="8591041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148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6140196" y="8639555"/>
            <a:ext cx="396240" cy="82295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6231635" y="8639555"/>
            <a:ext cx="154305" cy="82550"/>
          </a:xfrm>
          <a:custGeom>
            <a:avLst/>
            <a:gdLst/>
            <a:ahLst/>
            <a:cxnLst/>
            <a:rect l="l" t="t" r="r" b="b"/>
            <a:pathLst>
              <a:path w="154304" h="82550">
                <a:moveTo>
                  <a:pt x="0" y="82295"/>
                </a:moveTo>
                <a:lnTo>
                  <a:pt x="153924" y="82295"/>
                </a:lnTo>
                <a:lnTo>
                  <a:pt x="153924" y="0"/>
                </a:lnTo>
                <a:lnTo>
                  <a:pt x="0" y="0"/>
                </a:lnTo>
                <a:lnTo>
                  <a:pt x="0" y="82295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 txBox="1"/>
          <p:nvPr/>
        </p:nvSpPr>
        <p:spPr>
          <a:xfrm>
            <a:off x="6220205" y="8635238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119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6375780" y="8769730"/>
            <a:ext cx="267970" cy="192405"/>
          </a:xfrm>
          <a:custGeom>
            <a:avLst/>
            <a:gdLst/>
            <a:ahLst/>
            <a:cxnLst/>
            <a:rect l="l" t="t" r="r" b="b"/>
            <a:pathLst>
              <a:path w="267970" h="192404">
                <a:moveTo>
                  <a:pt x="203898" y="41671"/>
                </a:moveTo>
                <a:lnTo>
                  <a:pt x="0" y="187070"/>
                </a:lnTo>
                <a:lnTo>
                  <a:pt x="3683" y="192277"/>
                </a:lnTo>
                <a:lnTo>
                  <a:pt x="207596" y="46867"/>
                </a:lnTo>
                <a:lnTo>
                  <a:pt x="203898" y="41671"/>
                </a:lnTo>
                <a:close/>
              </a:path>
              <a:path w="267970" h="192404">
                <a:moveTo>
                  <a:pt x="249628" y="34289"/>
                </a:moveTo>
                <a:lnTo>
                  <a:pt x="214249" y="34289"/>
                </a:lnTo>
                <a:lnTo>
                  <a:pt x="217932" y="39496"/>
                </a:lnTo>
                <a:lnTo>
                  <a:pt x="207596" y="46867"/>
                </a:lnTo>
                <a:lnTo>
                  <a:pt x="227838" y="75310"/>
                </a:lnTo>
                <a:lnTo>
                  <a:pt x="249628" y="34289"/>
                </a:lnTo>
                <a:close/>
              </a:path>
              <a:path w="267970" h="192404">
                <a:moveTo>
                  <a:pt x="214249" y="34289"/>
                </a:moveTo>
                <a:lnTo>
                  <a:pt x="203898" y="41671"/>
                </a:lnTo>
                <a:lnTo>
                  <a:pt x="207596" y="46867"/>
                </a:lnTo>
                <a:lnTo>
                  <a:pt x="217932" y="39496"/>
                </a:lnTo>
                <a:lnTo>
                  <a:pt x="214249" y="34289"/>
                </a:lnTo>
                <a:close/>
              </a:path>
              <a:path w="267970" h="192404">
                <a:moveTo>
                  <a:pt x="267843" y="0"/>
                </a:moveTo>
                <a:lnTo>
                  <a:pt x="183642" y="13207"/>
                </a:lnTo>
                <a:lnTo>
                  <a:pt x="203898" y="41671"/>
                </a:lnTo>
                <a:lnTo>
                  <a:pt x="214249" y="34289"/>
                </a:lnTo>
                <a:lnTo>
                  <a:pt x="249628" y="34289"/>
                </a:lnTo>
                <a:lnTo>
                  <a:pt x="26784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820790" y="8972067"/>
            <a:ext cx="546849" cy="468871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 txBox="1"/>
          <p:nvPr/>
        </p:nvSpPr>
        <p:spPr>
          <a:xfrm>
            <a:off x="6005321" y="9084817"/>
            <a:ext cx="18097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267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6480809" y="8942437"/>
            <a:ext cx="403250" cy="208038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 txBox="1"/>
          <p:nvPr/>
        </p:nvSpPr>
        <p:spPr>
          <a:xfrm>
            <a:off x="6576059" y="8991600"/>
            <a:ext cx="186690" cy="109855"/>
          </a:xfrm>
          <a:prstGeom prst="rect">
            <a:avLst/>
          </a:prstGeom>
          <a:solidFill>
            <a:srgbClr val="FF0000"/>
          </a:solidFill>
        </p:spPr>
        <p:txBody>
          <a:bodyPr wrap="square" lIns="0" tIns="0" rIns="0" bIns="0" rtlCol="0" vert="horz">
            <a:spAutoFit/>
          </a:bodyPr>
          <a:lstStyle/>
          <a:p>
            <a:pPr marL="1270">
              <a:lnSpc>
                <a:spcPts val="865"/>
              </a:lnSpc>
            </a:pPr>
            <a:r>
              <a:rPr dirty="0" sz="900" spc="-5" b="1">
                <a:latin typeface="Calibri"/>
                <a:cs typeface="Calibri"/>
              </a:rPr>
              <a:t>184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724395" y="9119183"/>
            <a:ext cx="395706" cy="201853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 txBox="1"/>
          <p:nvPr/>
        </p:nvSpPr>
        <p:spPr>
          <a:xfrm>
            <a:off x="825804" y="9167114"/>
            <a:ext cx="19304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Calibri"/>
                <a:cs typeface="Calibri"/>
              </a:rPr>
              <a:t>N+6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4060" y="10044353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73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10629" y="9864838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20"/>
                </a:moveTo>
                <a:lnTo>
                  <a:pt x="292480" y="198488"/>
                </a:lnTo>
                <a:lnTo>
                  <a:pt x="368300" y="179514"/>
                </a:lnTo>
                <a:lnTo>
                  <a:pt x="273430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9464" y="1166113"/>
          <a:ext cx="2167890" cy="378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921"/>
                <a:gridCol w="1620392"/>
              </a:tblGrid>
              <a:tr h="124968">
                <a:tc>
                  <a:txBody>
                    <a:bodyPr/>
                    <a:lstStyle/>
                    <a:p>
                      <a:pPr/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AF5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790"/>
                        </a:lnSpc>
                      </a:pPr>
                      <a:r>
                        <a:rPr dirty="0" sz="700" spc="-5" b="1">
                          <a:latin typeface="Times New Roman"/>
                          <a:cs typeface="Times New Roman"/>
                        </a:rPr>
                        <a:t>Abandon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3444">
                <a:tc>
                  <a:txBody>
                    <a:bodyPr/>
                    <a:lstStyle/>
                    <a:p>
                      <a:pPr/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790"/>
                        </a:lnSpc>
                      </a:pPr>
                      <a:r>
                        <a:rPr dirty="0" sz="700" spc="-10" b="1">
                          <a:latin typeface="Times New Roman"/>
                          <a:cs typeface="Times New Roman"/>
                        </a:rPr>
                        <a:t>Promus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3443">
                <a:tc>
                  <a:txBody>
                    <a:bodyPr/>
                    <a:lstStyle/>
                    <a:p>
                      <a:pPr/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790"/>
                        </a:lnSpc>
                      </a:pPr>
                      <a:r>
                        <a:rPr dirty="0" sz="700" spc="-5" b="1">
                          <a:latin typeface="Times New Roman"/>
                          <a:cs typeface="Times New Roman"/>
                        </a:rPr>
                        <a:t>Redoublant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419341" y="9920351"/>
            <a:ext cx="1549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24</a:t>
            </a:fld>
            <a:endParaRPr sz="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9464" y="1899157"/>
          <a:ext cx="6039485" cy="130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3889"/>
                <a:gridCol w="1245489"/>
                <a:gridCol w="1246886"/>
                <a:gridCol w="1245489"/>
                <a:gridCol w="1248155"/>
              </a:tblGrid>
              <a:tr h="19659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Indicateurs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Année</a:t>
                      </a:r>
                      <a:r>
                        <a:rPr dirty="0" sz="9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d’étude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95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5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ème</a:t>
                      </a:r>
                      <a:r>
                        <a:rPr dirty="0" baseline="27777" sz="9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année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ème</a:t>
                      </a:r>
                      <a:r>
                        <a:rPr dirty="0" baseline="27777" sz="9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année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909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ème</a:t>
                      </a:r>
                      <a:r>
                        <a:rPr dirty="0" baseline="27777" sz="9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année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baseline="27777" sz="900" spc="-7">
                          <a:latin typeface="Times New Roman"/>
                          <a:cs typeface="Times New Roman"/>
                        </a:rPr>
                        <a:t>ème</a:t>
                      </a:r>
                      <a:r>
                        <a:rPr dirty="0" baseline="27777" sz="9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>
                          <a:latin typeface="Times New Roman"/>
                          <a:cs typeface="Times New Roman"/>
                        </a:rPr>
                        <a:t>année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50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Nombre de</a:t>
                      </a:r>
                      <a:r>
                        <a:rPr dirty="0" sz="9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survie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702+198+56=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956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496+280+119=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895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294+256+149=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699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186+209+148=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543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3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Taux de</a:t>
                      </a:r>
                      <a:r>
                        <a:rPr dirty="0" sz="9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survie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956/1000=</a:t>
                      </a:r>
                      <a:r>
                        <a:rPr dirty="0" sz="9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96%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895/1000=</a:t>
                      </a:r>
                      <a:r>
                        <a:rPr dirty="0" sz="9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90%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699/1000=</a:t>
                      </a:r>
                      <a:r>
                        <a:rPr dirty="0" sz="9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70%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imes New Roman"/>
                          <a:cs typeface="Times New Roman"/>
                        </a:rPr>
                        <a:t>543/1000=</a:t>
                      </a:r>
                      <a:r>
                        <a:rPr dirty="0" sz="9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5" b="1">
                          <a:latin typeface="Times New Roman"/>
                          <a:cs typeface="Times New Roman"/>
                        </a:rPr>
                        <a:t>54%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886764" y="3192906"/>
            <a:ext cx="2828290" cy="26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NB </a:t>
            </a:r>
            <a:r>
              <a:rPr dirty="0" sz="1600" spc="-5" b="1">
                <a:latin typeface="Times New Roman"/>
                <a:cs typeface="Times New Roman"/>
              </a:rPr>
              <a:t>: </a:t>
            </a:r>
            <a:r>
              <a:rPr dirty="0" sz="1000" spc="-5" b="1">
                <a:latin typeface="Calibri"/>
                <a:cs typeface="Calibri"/>
              </a:rPr>
              <a:t>Taux </a:t>
            </a:r>
            <a:r>
              <a:rPr dirty="0" sz="1000" b="1">
                <a:latin typeface="Calibri"/>
                <a:cs typeface="Calibri"/>
              </a:rPr>
              <a:t>de </a:t>
            </a:r>
            <a:r>
              <a:rPr dirty="0" sz="1000" spc="-5" b="1">
                <a:latin typeface="Calibri"/>
                <a:cs typeface="Calibri"/>
              </a:rPr>
              <a:t>survie en </a:t>
            </a:r>
            <a:r>
              <a:rPr dirty="0" sz="1000" b="1">
                <a:latin typeface="Calibri"/>
                <a:cs typeface="Calibri"/>
              </a:rPr>
              <a:t>5</a:t>
            </a:r>
            <a:r>
              <a:rPr dirty="0" baseline="29914" sz="975" b="1">
                <a:latin typeface="Calibri"/>
                <a:cs typeface="Calibri"/>
              </a:rPr>
              <a:t>e  </a:t>
            </a:r>
            <a:r>
              <a:rPr dirty="0" sz="1000" spc="-5" b="1">
                <a:latin typeface="Calibri"/>
                <a:cs typeface="Calibri"/>
              </a:rPr>
              <a:t>année= Taux </a:t>
            </a:r>
            <a:r>
              <a:rPr dirty="0" sz="1000" b="1">
                <a:latin typeface="Calibri"/>
                <a:cs typeface="Calibri"/>
              </a:rPr>
              <a:t>de</a:t>
            </a:r>
            <a:r>
              <a:rPr dirty="0" sz="1000" spc="-130" b="1">
                <a:latin typeface="Calibri"/>
                <a:cs typeface="Calibri"/>
              </a:rPr>
              <a:t> </a:t>
            </a:r>
            <a:r>
              <a:rPr dirty="0" sz="1000" spc="-5" b="1">
                <a:latin typeface="Calibri"/>
                <a:cs typeface="Calibri"/>
              </a:rPr>
              <a:t>rétention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6764" y="4253610"/>
            <a:ext cx="5424170" cy="1220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PARTIE IV : Exploitation de </a:t>
            </a:r>
            <a:r>
              <a:rPr dirty="0" sz="1600" b="1">
                <a:latin typeface="Times New Roman"/>
                <a:cs typeface="Times New Roman"/>
              </a:rPr>
              <a:t>Tableau </a:t>
            </a:r>
            <a:r>
              <a:rPr dirty="0" sz="1600" spc="-5" b="1">
                <a:latin typeface="Times New Roman"/>
                <a:cs typeface="Times New Roman"/>
              </a:rPr>
              <a:t>de Bord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3000"/>
              </a:lnSpc>
              <a:spcBef>
                <a:spcPts val="1160"/>
              </a:spcBef>
            </a:pP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partie </a:t>
            </a:r>
            <a:r>
              <a:rPr dirty="0" sz="1200" spc="-5">
                <a:latin typeface="Times New Roman"/>
                <a:cs typeface="Times New Roman"/>
              </a:rPr>
              <a:t>précédente </a:t>
            </a:r>
            <a:r>
              <a:rPr dirty="0" sz="1200">
                <a:latin typeface="Times New Roman"/>
                <a:cs typeface="Times New Roman"/>
              </a:rPr>
              <a:t>nous a </a:t>
            </a:r>
            <a:r>
              <a:rPr dirty="0" sz="1200" spc="-5">
                <a:latin typeface="Times New Roman"/>
                <a:cs typeface="Times New Roman"/>
              </a:rPr>
              <a:t>permis d’identifier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performance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système éducatif </a:t>
            </a:r>
            <a:r>
              <a:rPr dirty="0" sz="1200">
                <a:latin typeface="Times New Roman"/>
                <a:cs typeface="Times New Roman"/>
              </a:rPr>
              <a:t>de la  </a:t>
            </a:r>
            <a:r>
              <a:rPr dirty="0" sz="1200" spc="-5">
                <a:latin typeface="Times New Roman"/>
                <a:cs typeface="Times New Roman"/>
              </a:rPr>
              <a:t>CISCO. Cette partie est consacrée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l’analyse causale et </a:t>
            </a:r>
            <a:r>
              <a:rPr dirty="0" sz="1200">
                <a:latin typeface="Times New Roman"/>
                <a:cs typeface="Times New Roman"/>
              </a:rPr>
              <a:t>à la proposition de solutions  </a:t>
            </a:r>
            <a:r>
              <a:rPr dirty="0" sz="1200" spc="-5">
                <a:latin typeface="Times New Roman"/>
                <a:cs typeface="Times New Roman"/>
              </a:rPr>
              <a:t>adéquates aux problèmes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détectés.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6764" y="5926708"/>
            <a:ext cx="5427345" cy="3301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lvl="1" marL="553085" indent="-227965">
              <a:lnSpc>
                <a:spcPct val="100000"/>
              </a:lnSpc>
              <a:buAutoNum type="arabicPeriod"/>
              <a:tabLst>
                <a:tab pos="553720" algn="l"/>
              </a:tabLst>
            </a:pPr>
            <a:r>
              <a:rPr dirty="0" sz="1100" spc="-5" b="1">
                <a:latin typeface="Calibri"/>
                <a:cs typeface="Calibri"/>
              </a:rPr>
              <a:t>Identification des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problèmes</a:t>
            </a:r>
            <a:endParaRPr sz="11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buFont typeface="Calibri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241300" marR="5080" indent="220345">
              <a:lnSpc>
                <a:spcPct val="103299"/>
              </a:lnSpc>
            </a:pPr>
            <a:r>
              <a:rPr dirty="0" sz="1200" spc="-5">
                <a:latin typeface="Times New Roman"/>
                <a:cs typeface="Times New Roman"/>
              </a:rPr>
              <a:t>L’objectif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cette </a:t>
            </a:r>
            <a:r>
              <a:rPr dirty="0" sz="1200">
                <a:latin typeface="Times New Roman"/>
                <a:cs typeface="Times New Roman"/>
              </a:rPr>
              <a:t>section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détecter </a:t>
            </a:r>
            <a:r>
              <a:rPr dirty="0" sz="1200">
                <a:latin typeface="Times New Roman"/>
                <a:cs typeface="Times New Roman"/>
              </a:rPr>
              <a:t>les problèmes du </a:t>
            </a:r>
            <a:r>
              <a:rPr dirty="0" sz="1200" spc="-5">
                <a:latin typeface="Times New Roman"/>
                <a:cs typeface="Times New Roman"/>
              </a:rPr>
              <a:t>système éducatif, et  déterminer les facteurs </a:t>
            </a:r>
            <a:r>
              <a:rPr dirty="0" sz="1200">
                <a:latin typeface="Times New Roman"/>
                <a:cs typeface="Times New Roman"/>
              </a:rPr>
              <a:t>explicatifs </a:t>
            </a:r>
            <a:r>
              <a:rPr dirty="0" sz="1200" spc="-5">
                <a:latin typeface="Times New Roman"/>
                <a:cs typeface="Times New Roman"/>
              </a:rPr>
              <a:t>des problèmes (arbre des problèmes), et ce, en </a:t>
            </a:r>
            <a:r>
              <a:rPr dirty="0" sz="1200">
                <a:latin typeface="Times New Roman"/>
                <a:cs typeface="Times New Roman"/>
              </a:rPr>
              <a:t>vue  de </a:t>
            </a:r>
            <a:r>
              <a:rPr dirty="0" sz="1200" spc="-5">
                <a:latin typeface="Times New Roman"/>
                <a:cs typeface="Times New Roman"/>
              </a:rPr>
              <a:t>déterminer les </a:t>
            </a:r>
            <a:r>
              <a:rPr dirty="0" sz="1200">
                <a:latin typeface="Times New Roman"/>
                <a:cs typeface="Times New Roman"/>
              </a:rPr>
              <a:t>pistes de solutions </a:t>
            </a:r>
            <a:r>
              <a:rPr dirty="0" sz="1200" spc="-5">
                <a:latin typeface="Times New Roman"/>
                <a:cs typeface="Times New Roman"/>
              </a:rPr>
              <a:t>adéquates et réalistes dans </a:t>
            </a:r>
            <a:r>
              <a:rPr dirty="0" sz="1200">
                <a:latin typeface="Times New Roman"/>
                <a:cs typeface="Times New Roman"/>
              </a:rPr>
              <a:t>la section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suivante.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lvl="2" marL="12700" indent="913765">
              <a:lnSpc>
                <a:spcPct val="100000"/>
              </a:lnSpc>
              <a:buAutoNum type="arabicPeriod"/>
              <a:tabLst>
                <a:tab pos="1383665" algn="l"/>
                <a:tab pos="1384300" algn="l"/>
              </a:tabLst>
            </a:pPr>
            <a:r>
              <a:rPr dirty="0" sz="1100" spc="-5" b="1">
                <a:latin typeface="Calibri"/>
                <a:cs typeface="Calibri"/>
              </a:rPr>
              <a:t>Evaluation </a:t>
            </a:r>
            <a:r>
              <a:rPr dirty="0" sz="1100" b="1">
                <a:latin typeface="Calibri"/>
                <a:cs typeface="Calibri"/>
              </a:rPr>
              <a:t>de la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performance</a:t>
            </a:r>
            <a:endParaRPr sz="11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buFont typeface="Calibri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algn="just" marL="241300" marR="5715" indent="220345">
              <a:lnSpc>
                <a:spcPct val="103299"/>
              </a:lnSpc>
              <a:spcBef>
                <a:spcPts val="5"/>
              </a:spcBef>
            </a:pPr>
            <a:r>
              <a:rPr dirty="0" sz="1200" spc="-10">
                <a:latin typeface="Times New Roman"/>
                <a:cs typeface="Times New Roman"/>
              </a:rPr>
              <a:t>Le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est d’identifier </a:t>
            </a:r>
            <a:r>
              <a:rPr dirty="0" sz="1200">
                <a:latin typeface="Times New Roman"/>
                <a:cs typeface="Times New Roman"/>
              </a:rPr>
              <a:t>dans 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les </a:t>
            </a:r>
            <a:r>
              <a:rPr dirty="0" sz="1200" spc="-5">
                <a:latin typeface="Times New Roman"/>
                <a:cs typeface="Times New Roman"/>
              </a:rPr>
              <a:t>indicateurs </a:t>
            </a:r>
            <a:r>
              <a:rPr dirty="0" sz="1200">
                <a:latin typeface="Times New Roman"/>
                <a:cs typeface="Times New Roman"/>
              </a:rPr>
              <a:t>pour lesquels la  </a:t>
            </a:r>
            <a:r>
              <a:rPr dirty="0" sz="1200" spc="-5">
                <a:latin typeface="Times New Roman"/>
                <a:cs typeface="Times New Roman"/>
              </a:rPr>
              <a:t>CISCO est </a:t>
            </a:r>
            <a:r>
              <a:rPr dirty="0" sz="1200">
                <a:latin typeface="Times New Roman"/>
                <a:cs typeface="Times New Roman"/>
              </a:rPr>
              <a:t>moins performante par rapport </a:t>
            </a:r>
            <a:r>
              <a:rPr dirty="0" sz="1200" spc="-5">
                <a:latin typeface="Times New Roman"/>
                <a:cs typeface="Times New Roman"/>
              </a:rPr>
              <a:t>aux normes et/ou aux objectifs </a:t>
            </a:r>
            <a:r>
              <a:rPr dirty="0" sz="1200">
                <a:latin typeface="Times New Roman"/>
                <a:cs typeface="Times New Roman"/>
              </a:rPr>
              <a:t>du Plan  </a:t>
            </a:r>
            <a:r>
              <a:rPr dirty="0" sz="1200" spc="-5">
                <a:latin typeface="Times New Roman"/>
                <a:cs typeface="Times New Roman"/>
              </a:rPr>
              <a:t>Sectoriel Educatif et/ou </a:t>
            </a:r>
            <a:r>
              <a:rPr dirty="0" sz="1200">
                <a:latin typeface="Times New Roman"/>
                <a:cs typeface="Times New Roman"/>
              </a:rPr>
              <a:t>aux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standards.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220345">
              <a:lnSpc>
                <a:spcPct val="103299"/>
              </a:lnSpc>
            </a:pP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méthode </a:t>
            </a:r>
            <a:r>
              <a:rPr dirty="0" sz="1200" spc="-5">
                <a:latin typeface="Times New Roman"/>
                <a:cs typeface="Times New Roman"/>
              </a:rPr>
              <a:t>consiste </a:t>
            </a:r>
            <a:r>
              <a:rPr dirty="0" sz="1200">
                <a:latin typeface="Times New Roman"/>
                <a:cs typeface="Times New Roman"/>
              </a:rPr>
              <a:t>à se </a:t>
            </a:r>
            <a:r>
              <a:rPr dirty="0" sz="1200" spc="-5">
                <a:latin typeface="Times New Roman"/>
                <a:cs typeface="Times New Roman"/>
              </a:rPr>
              <a:t>référer </a:t>
            </a:r>
            <a:r>
              <a:rPr dirty="0" sz="1200">
                <a:latin typeface="Times New Roman"/>
                <a:cs typeface="Times New Roman"/>
              </a:rPr>
              <a:t>à la fois à l’analyse du </a:t>
            </a:r>
            <a:r>
              <a:rPr dirty="0" sz="1200" spc="-5">
                <a:latin typeface="Times New Roman"/>
                <a:cs typeface="Times New Roman"/>
              </a:rPr>
              <a:t>goulot d’étranglement et  aux résultats scolaires </a:t>
            </a:r>
            <a:r>
              <a:rPr dirty="0" sz="1200">
                <a:latin typeface="Times New Roman"/>
                <a:cs typeface="Times New Roman"/>
              </a:rPr>
              <a:t>afin de </a:t>
            </a:r>
            <a:r>
              <a:rPr dirty="0" sz="1200" spc="-5">
                <a:latin typeface="Times New Roman"/>
                <a:cs typeface="Times New Roman"/>
              </a:rPr>
              <a:t>trouver </a:t>
            </a:r>
            <a:r>
              <a:rPr dirty="0" sz="1200">
                <a:latin typeface="Times New Roman"/>
                <a:cs typeface="Times New Roman"/>
              </a:rPr>
              <a:t>où </a:t>
            </a:r>
            <a:r>
              <a:rPr dirty="0" sz="1200" spc="5">
                <a:latin typeface="Times New Roman"/>
                <a:cs typeface="Times New Roman"/>
              </a:rPr>
              <a:t>se </a:t>
            </a:r>
            <a:r>
              <a:rPr dirty="0" sz="1200">
                <a:latin typeface="Times New Roman"/>
                <a:cs typeface="Times New Roman"/>
              </a:rPr>
              <a:t>situent les </a:t>
            </a:r>
            <a:r>
              <a:rPr dirty="0" sz="1200" spc="-5">
                <a:latin typeface="Times New Roman"/>
                <a:cs typeface="Times New Roman"/>
              </a:rPr>
              <a:t>principaux problèmes </a:t>
            </a:r>
            <a:r>
              <a:rPr dirty="0" sz="1200">
                <a:latin typeface="Times New Roman"/>
                <a:cs typeface="Times New Roman"/>
              </a:rPr>
              <a:t>de  </a:t>
            </a:r>
            <a:r>
              <a:rPr dirty="0" sz="1200" spc="-5">
                <a:latin typeface="Times New Roman"/>
                <a:cs typeface="Times New Roman"/>
              </a:rPr>
              <a:t>couverture,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qualité </a:t>
            </a:r>
            <a:r>
              <a:rPr dirty="0" sz="1200">
                <a:latin typeface="Times New Roman"/>
                <a:cs typeface="Times New Roman"/>
              </a:rPr>
              <a:t>et/ou </a:t>
            </a:r>
            <a:r>
              <a:rPr dirty="0" sz="1200" spc="-5">
                <a:latin typeface="Times New Roman"/>
                <a:cs typeface="Times New Roman"/>
              </a:rPr>
              <a:t>d’efficacité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interne.</a:t>
            </a:r>
            <a:endParaRPr sz="1200">
              <a:latin typeface="Times New Roman"/>
              <a:cs typeface="Times New Roman"/>
            </a:endParaRPr>
          </a:p>
          <a:p>
            <a:pPr lvl="2" marL="12700" marR="1829435" indent="913765">
              <a:lnSpc>
                <a:spcPct val="170000"/>
              </a:lnSpc>
              <a:spcBef>
                <a:spcPts val="745"/>
              </a:spcBef>
              <a:buAutoNum type="arabicPeriod" startAt="2"/>
              <a:tabLst>
                <a:tab pos="1383665" algn="l"/>
                <a:tab pos="1384300" algn="l"/>
              </a:tabLst>
            </a:pPr>
            <a:r>
              <a:rPr dirty="0" sz="1100" spc="-5" b="1">
                <a:latin typeface="Calibri"/>
                <a:cs typeface="Calibri"/>
              </a:rPr>
              <a:t>Détermination des facteurs explicatifs  </a:t>
            </a:r>
            <a:r>
              <a:rPr dirty="0" sz="1100" b="1">
                <a:latin typeface="Calibri"/>
                <a:cs typeface="Calibri"/>
              </a:rPr>
              <a:t>La </a:t>
            </a:r>
            <a:r>
              <a:rPr dirty="0" sz="1100" spc="-5" b="1">
                <a:latin typeface="Calibri"/>
                <a:cs typeface="Calibri"/>
              </a:rPr>
              <a:t>démarche consiste </a:t>
            </a:r>
            <a:r>
              <a:rPr dirty="0" sz="1100" b="1">
                <a:latin typeface="Calibri"/>
                <a:cs typeface="Calibri"/>
              </a:rPr>
              <a:t>à</a:t>
            </a:r>
            <a:r>
              <a:rPr dirty="0" sz="1100" spc="-4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4060" y="10044353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73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10629" y="9864838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20"/>
                </a:moveTo>
                <a:lnTo>
                  <a:pt x="292480" y="198488"/>
                </a:lnTo>
                <a:lnTo>
                  <a:pt x="368300" y="179514"/>
                </a:lnTo>
                <a:lnTo>
                  <a:pt x="273430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36294" y="885697"/>
            <a:ext cx="1466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60">
                <a:latin typeface="Arial Unicode MS"/>
                <a:cs typeface="Arial Unicode MS"/>
              </a:rPr>
              <a:t>➢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6294" y="1454150"/>
            <a:ext cx="1466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60">
                <a:latin typeface="Arial Unicode MS"/>
                <a:cs typeface="Arial Unicode MS"/>
              </a:rPr>
              <a:t>➢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6294" y="1832102"/>
            <a:ext cx="14668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60">
                <a:latin typeface="Arial Unicode MS"/>
                <a:cs typeface="Arial Unicode MS"/>
              </a:rPr>
              <a:t>➢</a:t>
            </a:r>
            <a:endParaRPr sz="1200">
              <a:latin typeface="Arial Unicode MS"/>
              <a:cs typeface="Arial Unicode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01114" y="878748"/>
            <a:ext cx="4401185" cy="1339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800"/>
              </a:lnSpc>
            </a:pPr>
            <a:r>
              <a:rPr dirty="0" sz="1200" spc="-5">
                <a:latin typeface="Times New Roman"/>
                <a:cs typeface="Times New Roman"/>
              </a:rPr>
              <a:t>Identifier les indicateurs </a:t>
            </a:r>
            <a:r>
              <a:rPr dirty="0" sz="1200">
                <a:latin typeface="Times New Roman"/>
                <a:cs typeface="Times New Roman"/>
              </a:rPr>
              <a:t>de contexte </a:t>
            </a:r>
            <a:r>
              <a:rPr dirty="0" sz="1100" spc="-5" b="1">
                <a:solidFill>
                  <a:srgbClr val="FF0000"/>
                </a:solidFill>
                <a:latin typeface="Times New Roman"/>
                <a:cs typeface="Times New Roman"/>
              </a:rPr>
              <a:t>(demande </a:t>
            </a:r>
            <a:r>
              <a:rPr dirty="0" sz="1100" b="1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dirty="0" sz="1100" spc="-5" b="1">
                <a:solidFill>
                  <a:srgbClr val="FF0000"/>
                </a:solidFill>
                <a:latin typeface="Times New Roman"/>
                <a:cs typeface="Times New Roman"/>
              </a:rPr>
              <a:t>communauté éducative,  FRAM,…)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ressources </a:t>
            </a:r>
            <a:r>
              <a:rPr dirty="0" sz="1100" spc="-5" b="1">
                <a:solidFill>
                  <a:srgbClr val="FF0000"/>
                </a:solidFill>
                <a:latin typeface="Times New Roman"/>
                <a:cs typeface="Times New Roman"/>
              </a:rPr>
              <a:t>(offre :MEN, école) </a:t>
            </a:r>
            <a:r>
              <a:rPr dirty="0" sz="1200" spc="-5">
                <a:latin typeface="Times New Roman"/>
                <a:cs typeface="Times New Roman"/>
              </a:rPr>
              <a:t>pouvant </a:t>
            </a:r>
            <a:r>
              <a:rPr dirty="0" sz="1200">
                <a:latin typeface="Times New Roman"/>
                <a:cs typeface="Times New Roman"/>
              </a:rPr>
              <a:t>expliquer la  </a:t>
            </a:r>
            <a:r>
              <a:rPr dirty="0" sz="1200" spc="-5">
                <a:latin typeface="Times New Roman"/>
                <a:cs typeface="Times New Roman"/>
              </a:rPr>
              <a:t>performance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étudiée</a:t>
            </a:r>
            <a:endParaRPr sz="1200">
              <a:latin typeface="Times New Roman"/>
              <a:cs typeface="Times New Roman"/>
            </a:endParaRPr>
          </a:p>
          <a:p>
            <a:pPr marL="12700" marR="133350">
              <a:lnSpc>
                <a:spcPct val="103299"/>
              </a:lnSpc>
            </a:pPr>
            <a:r>
              <a:rPr dirty="0" sz="1200" spc="-5">
                <a:latin typeface="Times New Roman"/>
                <a:cs typeface="Times New Roman"/>
              </a:rPr>
              <a:t>Comparer leurs valeurs </a:t>
            </a:r>
            <a:r>
              <a:rPr dirty="0" sz="1200">
                <a:latin typeface="Times New Roman"/>
                <a:cs typeface="Times New Roman"/>
              </a:rPr>
              <a:t>avec les </a:t>
            </a:r>
            <a:r>
              <a:rPr dirty="0" sz="1200" spc="-5">
                <a:latin typeface="Times New Roman"/>
                <a:cs typeface="Times New Roman"/>
              </a:rPr>
              <a:t>normes, les </a:t>
            </a:r>
            <a:r>
              <a:rPr dirty="0" sz="1200">
                <a:latin typeface="Times New Roman"/>
                <a:cs typeface="Times New Roman"/>
              </a:rPr>
              <a:t>objectifs </a:t>
            </a:r>
            <a:r>
              <a:rPr dirty="0" sz="1200" spc="-5">
                <a:latin typeface="Times New Roman"/>
                <a:cs typeface="Times New Roman"/>
              </a:rPr>
              <a:t>et les standards,  </a:t>
            </a:r>
            <a:r>
              <a:rPr dirty="0" sz="1200">
                <a:latin typeface="Times New Roman"/>
                <a:cs typeface="Times New Roman"/>
              </a:rPr>
              <a:t>puis les </a:t>
            </a:r>
            <a:r>
              <a:rPr dirty="0" sz="1200" spc="-5">
                <a:latin typeface="Times New Roman"/>
                <a:cs typeface="Times New Roman"/>
              </a:rPr>
              <a:t>moyennes </a:t>
            </a:r>
            <a:r>
              <a:rPr dirty="0" sz="1200">
                <a:latin typeface="Times New Roman"/>
                <a:cs typeface="Times New Roman"/>
              </a:rPr>
              <a:t>régionale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nationale</a:t>
            </a:r>
            <a:endParaRPr sz="1200">
              <a:latin typeface="Times New Roman"/>
              <a:cs typeface="Times New Roman"/>
            </a:endParaRPr>
          </a:p>
          <a:p>
            <a:pPr marL="12700" marR="65405">
              <a:lnSpc>
                <a:spcPct val="102499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Déterminer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relations </a:t>
            </a:r>
            <a:r>
              <a:rPr dirty="0" sz="1200">
                <a:latin typeface="Times New Roman"/>
                <a:cs typeface="Times New Roman"/>
              </a:rPr>
              <a:t>qui </a:t>
            </a:r>
            <a:r>
              <a:rPr dirty="0" sz="1200" spc="-5">
                <a:latin typeface="Times New Roman"/>
                <a:cs typeface="Times New Roman"/>
              </a:rPr>
              <a:t>peuvent </a:t>
            </a:r>
            <a:r>
              <a:rPr dirty="0" sz="1200">
                <a:latin typeface="Times New Roman"/>
                <a:cs typeface="Times New Roman"/>
              </a:rPr>
              <a:t>exister </a:t>
            </a:r>
            <a:r>
              <a:rPr dirty="0" sz="1200" spc="-5">
                <a:latin typeface="Times New Roman"/>
                <a:cs typeface="Times New Roman"/>
              </a:rPr>
              <a:t>entre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performance et les  facteurs </a:t>
            </a:r>
            <a:r>
              <a:rPr dirty="0" sz="1200">
                <a:latin typeface="Times New Roman"/>
                <a:cs typeface="Times New Roman"/>
              </a:rPr>
              <a:t>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afférents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01114" y="2628138"/>
            <a:ext cx="313055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>
                <a:latin typeface="Calibri"/>
                <a:cs typeface="Calibri"/>
              </a:rPr>
              <a:t>4</a:t>
            </a:r>
            <a:r>
              <a:rPr dirty="0" sz="1100" spc="-10" b="1">
                <a:latin typeface="Calibri"/>
                <a:cs typeface="Calibri"/>
              </a:rPr>
              <a:t>.</a:t>
            </a:r>
            <a:r>
              <a:rPr dirty="0" sz="1100" b="1">
                <a:latin typeface="Calibri"/>
                <a:cs typeface="Calibri"/>
              </a:rPr>
              <a:t>1</a:t>
            </a:r>
            <a:r>
              <a:rPr dirty="0" sz="1100" spc="-10" b="1">
                <a:latin typeface="Calibri"/>
                <a:cs typeface="Calibri"/>
              </a:rPr>
              <a:t>.</a:t>
            </a:r>
            <a:r>
              <a:rPr dirty="0" sz="1100" b="1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37561" y="2628138"/>
            <a:ext cx="1239520" cy="187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>
                <a:latin typeface="Calibri"/>
                <a:cs typeface="Calibri"/>
              </a:rPr>
              <a:t>Arbre </a:t>
            </a:r>
            <a:r>
              <a:rPr dirty="0" sz="1100" spc="-5" b="1">
                <a:latin typeface="Calibri"/>
                <a:cs typeface="Calibri"/>
              </a:rPr>
              <a:t>des</a:t>
            </a:r>
            <a:r>
              <a:rPr dirty="0" sz="1100" spc="-6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problèmes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6764" y="3095878"/>
            <a:ext cx="5429885" cy="2357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L’élaboration d'un </a:t>
            </a:r>
            <a:r>
              <a:rPr dirty="0" sz="1200">
                <a:latin typeface="Times New Roman"/>
                <a:cs typeface="Times New Roman"/>
              </a:rPr>
              <a:t>arbre </a:t>
            </a:r>
            <a:r>
              <a:rPr dirty="0" sz="1200" spc="-5">
                <a:latin typeface="Times New Roman"/>
                <a:cs typeface="Times New Roman"/>
              </a:rPr>
              <a:t>des problèmes est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des </a:t>
            </a:r>
            <a:r>
              <a:rPr dirty="0" sz="1200">
                <a:latin typeface="Times New Roman"/>
                <a:cs typeface="Times New Roman"/>
              </a:rPr>
              <a:t>outils </a:t>
            </a:r>
            <a:r>
              <a:rPr dirty="0" sz="1200" spc="-5">
                <a:latin typeface="Times New Roman"/>
                <a:cs typeface="Times New Roman"/>
              </a:rPr>
              <a:t>indispensables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détection </a:t>
            </a:r>
            <a:r>
              <a:rPr dirty="0" sz="1200" spc="2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des</a:t>
            </a:r>
            <a:endParaRPr sz="1200">
              <a:latin typeface="Times New Roman"/>
              <a:cs typeface="Times New Roman"/>
            </a:endParaRPr>
          </a:p>
          <a:p>
            <a:pPr marL="12700" marR="3658870">
              <a:lnSpc>
                <a:spcPts val="1300"/>
              </a:lnSpc>
              <a:spcBef>
                <a:spcPts val="130"/>
              </a:spcBef>
            </a:pPr>
            <a:r>
              <a:rPr dirty="0" sz="1100">
                <a:latin typeface="Times New Roman"/>
                <a:cs typeface="Times New Roman"/>
              </a:rPr>
              <a:t>causes </a:t>
            </a:r>
            <a:r>
              <a:rPr dirty="0" sz="1100" spc="-5">
                <a:latin typeface="Times New Roman"/>
                <a:cs typeface="Times New Roman"/>
              </a:rPr>
              <a:t>adjacentes et profondes</a:t>
            </a:r>
            <a:r>
              <a:rPr dirty="0" sz="1200" spc="-5">
                <a:latin typeface="Times New Roman"/>
                <a:cs typeface="Times New Roman"/>
              </a:rPr>
              <a:t>.  </a:t>
            </a:r>
            <a:r>
              <a:rPr dirty="0" sz="1100">
                <a:latin typeface="Times New Roman"/>
                <a:cs typeface="Times New Roman"/>
              </a:rPr>
              <a:t>Les </a:t>
            </a:r>
            <a:r>
              <a:rPr dirty="0" sz="1100" spc="-5">
                <a:latin typeface="Times New Roman"/>
                <a:cs typeface="Times New Roman"/>
              </a:rPr>
              <a:t>différentes étapes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sont:</a:t>
            </a:r>
            <a:endParaRPr sz="1100">
              <a:latin typeface="Times New Roman"/>
              <a:cs typeface="Times New Roman"/>
            </a:endParaRPr>
          </a:p>
          <a:p>
            <a:pPr marL="464820" marR="5715" indent="-225425">
              <a:lnSpc>
                <a:spcPts val="1260"/>
              </a:lnSpc>
              <a:spcBef>
                <a:spcPts val="5"/>
              </a:spcBef>
              <a:buFont typeface="Arial Unicode MS"/>
              <a:buChar char="➢"/>
              <a:tabLst>
                <a:tab pos="465455" algn="l"/>
              </a:tabLst>
            </a:pPr>
            <a:r>
              <a:rPr dirty="0" sz="1100" b="1" i="1">
                <a:latin typeface="Times New Roman"/>
                <a:cs typeface="Times New Roman"/>
              </a:rPr>
              <a:t>Etape 1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00" spc="-5">
                <a:latin typeface="Times New Roman"/>
                <a:cs typeface="Times New Roman"/>
              </a:rPr>
              <a:t>Identifier </a:t>
            </a:r>
            <a:r>
              <a:rPr dirty="0" sz="1100">
                <a:latin typeface="Times New Roman"/>
                <a:cs typeface="Times New Roman"/>
              </a:rPr>
              <a:t>les </a:t>
            </a:r>
            <a:r>
              <a:rPr dirty="0" sz="1100" spc="-5">
                <a:latin typeface="Times New Roman"/>
                <a:cs typeface="Times New Roman"/>
              </a:rPr>
              <a:t>indicateurs les moins bons dans les résultats scolaires </a:t>
            </a:r>
            <a:r>
              <a:rPr dirty="0" sz="1100">
                <a:latin typeface="Times New Roman"/>
                <a:cs typeface="Times New Roman"/>
              </a:rPr>
              <a:t>du Tableau  de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Bord</a:t>
            </a:r>
            <a:endParaRPr sz="1100">
              <a:latin typeface="Times New Roman"/>
              <a:cs typeface="Times New Roman"/>
            </a:endParaRPr>
          </a:p>
          <a:p>
            <a:pPr marL="464820" indent="-225425">
              <a:lnSpc>
                <a:spcPts val="1210"/>
              </a:lnSpc>
              <a:buFont typeface="Arial Unicode MS"/>
              <a:buChar char="➢"/>
              <a:tabLst>
                <a:tab pos="465455" algn="l"/>
              </a:tabLst>
            </a:pPr>
            <a:r>
              <a:rPr dirty="0" sz="1100" b="1" i="1">
                <a:latin typeface="Times New Roman"/>
                <a:cs typeface="Times New Roman"/>
              </a:rPr>
              <a:t>Etape 2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00" spc="-5">
                <a:latin typeface="Times New Roman"/>
                <a:cs typeface="Times New Roman"/>
              </a:rPr>
              <a:t>Déterminer les problèmes principaux </a:t>
            </a:r>
            <a:r>
              <a:rPr dirty="0" sz="1100">
                <a:latin typeface="Times New Roman"/>
                <a:cs typeface="Times New Roman"/>
              </a:rPr>
              <a:t>à </a:t>
            </a:r>
            <a:r>
              <a:rPr dirty="0" sz="1100" spc="-5">
                <a:latin typeface="Times New Roman"/>
                <a:cs typeface="Times New Roman"/>
              </a:rPr>
              <a:t>partir </a:t>
            </a:r>
            <a:r>
              <a:rPr dirty="0" sz="1100">
                <a:latin typeface="Times New Roman"/>
                <a:cs typeface="Times New Roman"/>
              </a:rPr>
              <a:t>des </a:t>
            </a:r>
            <a:r>
              <a:rPr dirty="0" sz="1100" spc="-5">
                <a:latin typeface="Times New Roman"/>
                <a:cs typeface="Times New Roman"/>
              </a:rPr>
              <a:t>indicateurs les moins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bons</a:t>
            </a:r>
            <a:endParaRPr sz="1100">
              <a:latin typeface="Times New Roman"/>
              <a:cs typeface="Times New Roman"/>
            </a:endParaRPr>
          </a:p>
          <a:p>
            <a:pPr marL="464820" indent="-225425">
              <a:lnSpc>
                <a:spcPts val="1290"/>
              </a:lnSpc>
              <a:buFont typeface="Arial Unicode MS"/>
              <a:buChar char="➢"/>
              <a:tabLst>
                <a:tab pos="465455" algn="l"/>
              </a:tabLst>
            </a:pPr>
            <a:r>
              <a:rPr dirty="0" sz="1100" b="1" i="1">
                <a:latin typeface="Times New Roman"/>
                <a:cs typeface="Times New Roman"/>
              </a:rPr>
              <a:t>Etape 3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00" spc="-5">
                <a:latin typeface="Times New Roman"/>
                <a:cs typeface="Times New Roman"/>
              </a:rPr>
              <a:t>Elaborer </a:t>
            </a:r>
            <a:r>
              <a:rPr dirty="0" sz="1100">
                <a:latin typeface="Times New Roman"/>
                <a:cs typeface="Times New Roman"/>
              </a:rPr>
              <a:t>un </a:t>
            </a:r>
            <a:r>
              <a:rPr dirty="0" sz="1100" spc="-5">
                <a:latin typeface="Times New Roman"/>
                <a:cs typeface="Times New Roman"/>
              </a:rPr>
              <a:t>arbre </a:t>
            </a:r>
            <a:r>
              <a:rPr dirty="0" sz="1100">
                <a:latin typeface="Times New Roman"/>
                <a:cs typeface="Times New Roman"/>
              </a:rPr>
              <a:t>de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problèmes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500"/>
              </a:lnSpc>
            </a:pPr>
            <a:r>
              <a:rPr dirty="0" sz="1100">
                <a:latin typeface="Times New Roman"/>
                <a:cs typeface="Times New Roman"/>
              </a:rPr>
              <a:t>Le </a:t>
            </a:r>
            <a:r>
              <a:rPr dirty="0" sz="1100" spc="-5">
                <a:latin typeface="Times New Roman"/>
                <a:cs typeface="Times New Roman"/>
              </a:rPr>
              <a:t>problème principal est mis </a:t>
            </a:r>
            <a:r>
              <a:rPr dirty="0" sz="1100">
                <a:latin typeface="Times New Roman"/>
                <a:cs typeface="Times New Roman"/>
              </a:rPr>
              <a:t>au </a:t>
            </a:r>
            <a:r>
              <a:rPr dirty="0" sz="1100" spc="-5">
                <a:latin typeface="Times New Roman"/>
                <a:cs typeface="Times New Roman"/>
              </a:rPr>
              <a:t>premier niveau </a:t>
            </a:r>
            <a:r>
              <a:rPr dirty="0" sz="1100">
                <a:latin typeface="Times New Roman"/>
                <a:cs typeface="Times New Roman"/>
              </a:rPr>
              <a:t>de la </a:t>
            </a:r>
            <a:r>
              <a:rPr dirty="0" sz="1100" spc="-5">
                <a:latin typeface="Times New Roman"/>
                <a:cs typeface="Times New Roman"/>
              </a:rPr>
              <a:t>structure. Pour remplir la structure </a:t>
            </a:r>
            <a:r>
              <a:rPr dirty="0" sz="1100">
                <a:latin typeface="Times New Roman"/>
                <a:cs typeface="Times New Roman"/>
              </a:rPr>
              <a:t>au  </a:t>
            </a:r>
            <a:r>
              <a:rPr dirty="0" sz="1100" spc="-5">
                <a:latin typeface="Times New Roman"/>
                <a:cs typeface="Times New Roman"/>
              </a:rPr>
              <a:t>deuxième niveau, répondre </a:t>
            </a:r>
            <a:r>
              <a:rPr dirty="0" sz="1100">
                <a:latin typeface="Times New Roman"/>
                <a:cs typeface="Times New Roman"/>
              </a:rPr>
              <a:t>à la </a:t>
            </a:r>
            <a:r>
              <a:rPr dirty="0" sz="1100" spc="-5">
                <a:latin typeface="Times New Roman"/>
                <a:cs typeface="Times New Roman"/>
              </a:rPr>
              <a:t>question </a:t>
            </a:r>
            <a:r>
              <a:rPr dirty="0" sz="1100">
                <a:latin typeface="Times New Roman"/>
                <a:cs typeface="Times New Roman"/>
              </a:rPr>
              <a:t>« </a:t>
            </a:r>
            <a:r>
              <a:rPr dirty="0" sz="1100" b="1">
                <a:latin typeface="Times New Roman"/>
                <a:cs typeface="Times New Roman"/>
              </a:rPr>
              <a:t>Pourquoi le problème </a:t>
            </a:r>
            <a:r>
              <a:rPr dirty="0" sz="1100" spc="-5" b="1">
                <a:latin typeface="Times New Roman"/>
                <a:cs typeface="Times New Roman"/>
              </a:rPr>
              <a:t>principal </a:t>
            </a:r>
            <a:r>
              <a:rPr dirty="0" sz="1100" b="1">
                <a:latin typeface="Times New Roman"/>
                <a:cs typeface="Times New Roman"/>
              </a:rPr>
              <a:t>? », </a:t>
            </a:r>
            <a:r>
              <a:rPr dirty="0" sz="1100" spc="-5">
                <a:latin typeface="Times New Roman"/>
                <a:cs typeface="Times New Roman"/>
              </a:rPr>
              <a:t>et </a:t>
            </a:r>
            <a:r>
              <a:rPr dirty="0" sz="1100">
                <a:latin typeface="Times New Roman"/>
                <a:cs typeface="Times New Roman"/>
              </a:rPr>
              <a:t>ainsi de </a:t>
            </a:r>
            <a:r>
              <a:rPr dirty="0" sz="1100" spc="-5">
                <a:latin typeface="Times New Roman"/>
                <a:cs typeface="Times New Roman"/>
              </a:rPr>
              <a:t>suite  </a:t>
            </a:r>
            <a:r>
              <a:rPr dirty="0" sz="1100">
                <a:latin typeface="Times New Roman"/>
                <a:cs typeface="Times New Roman"/>
              </a:rPr>
              <a:t>jusqu’à la </a:t>
            </a:r>
            <a:r>
              <a:rPr dirty="0" sz="1100" spc="-5">
                <a:latin typeface="Times New Roman"/>
                <a:cs typeface="Times New Roman"/>
              </a:rPr>
              <a:t>détermination des </a:t>
            </a:r>
            <a:r>
              <a:rPr dirty="0" sz="1100">
                <a:latin typeface="Times New Roman"/>
                <a:cs typeface="Times New Roman"/>
              </a:rPr>
              <a:t>causes </a:t>
            </a:r>
            <a:r>
              <a:rPr dirty="0" sz="1100" spc="-5">
                <a:latin typeface="Times New Roman"/>
                <a:cs typeface="Times New Roman"/>
              </a:rPr>
              <a:t>profondes </a:t>
            </a:r>
            <a:r>
              <a:rPr dirty="0" sz="1100">
                <a:latin typeface="Times New Roman"/>
                <a:cs typeface="Times New Roman"/>
              </a:rPr>
              <a:t>qui </a:t>
            </a:r>
            <a:r>
              <a:rPr dirty="0" sz="1100" spc="-5">
                <a:latin typeface="Times New Roman"/>
                <a:cs typeface="Times New Roman"/>
              </a:rPr>
              <a:t>sont les derniers niveaux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structure. </a:t>
            </a:r>
            <a:r>
              <a:rPr dirty="0" sz="1200">
                <a:latin typeface="Times New Roman"/>
                <a:cs typeface="Times New Roman"/>
              </a:rPr>
              <a:t>Ce  </a:t>
            </a:r>
            <a:r>
              <a:rPr dirty="0" sz="1200" spc="-5">
                <a:latin typeface="Times New Roman"/>
                <a:cs typeface="Times New Roman"/>
              </a:rPr>
              <a:t>schéma permet d'atteindre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niveau </a:t>
            </a:r>
            <a:r>
              <a:rPr dirty="0" sz="1200">
                <a:latin typeface="Times New Roman"/>
                <a:cs typeface="Times New Roman"/>
              </a:rPr>
              <a:t>de détail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important.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Schéma </a:t>
            </a: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i="1">
                <a:latin typeface="Calibri"/>
                <a:cs typeface="Calibri"/>
              </a:rPr>
              <a:t>a </a:t>
            </a:r>
            <a:r>
              <a:rPr dirty="0" sz="1100">
                <a:latin typeface="Calibri"/>
                <a:cs typeface="Calibri"/>
              </a:rPr>
              <a:t>: </a:t>
            </a:r>
            <a:r>
              <a:rPr dirty="0" sz="1100" spc="-5">
                <a:latin typeface="Calibri"/>
                <a:cs typeface="Calibri"/>
              </a:rPr>
              <a:t>Structure de l’arbre </a:t>
            </a:r>
            <a:r>
              <a:rPr dirty="0" sz="1100">
                <a:latin typeface="Calibri"/>
                <a:cs typeface="Calibri"/>
              </a:rPr>
              <a:t>des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problèmes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6764" y="8859611"/>
            <a:ext cx="5427345" cy="7740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528320">
              <a:lnSpc>
                <a:spcPct val="103699"/>
              </a:lnSpc>
            </a:pPr>
            <a:r>
              <a:rPr dirty="0" sz="1200" spc="-5">
                <a:latin typeface="Times New Roman"/>
                <a:cs typeface="Times New Roman"/>
              </a:rPr>
              <a:t>L’analyse </a:t>
            </a:r>
            <a:r>
              <a:rPr dirty="0" sz="1200">
                <a:latin typeface="Times New Roman"/>
                <a:cs typeface="Times New Roman"/>
              </a:rPr>
              <a:t>des problèmes </a:t>
            </a:r>
            <a:r>
              <a:rPr dirty="0" sz="1200" spc="-5">
                <a:latin typeface="Times New Roman"/>
                <a:cs typeface="Times New Roman"/>
              </a:rPr>
              <a:t>peut renforcer l’analyse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situation </a:t>
            </a:r>
            <a:r>
              <a:rPr dirty="0" sz="1200">
                <a:latin typeface="Times New Roman"/>
                <a:cs typeface="Times New Roman"/>
              </a:rPr>
              <a:t>en </a:t>
            </a:r>
            <a:r>
              <a:rPr dirty="0" sz="1200" spc="-5">
                <a:latin typeface="Times New Roman"/>
                <a:cs typeface="Times New Roman"/>
              </a:rPr>
              <a:t>structurant  </a:t>
            </a:r>
            <a:r>
              <a:rPr dirty="0" sz="1200">
                <a:latin typeface="Times New Roman"/>
                <a:cs typeface="Times New Roman"/>
              </a:rPr>
              <a:t>les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problèmes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identifiés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et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établissant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relations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cause</a:t>
            </a:r>
            <a:r>
              <a:rPr dirty="0" sz="1200" spc="-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à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effet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entre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ces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problèmes.  </a:t>
            </a:r>
            <a:r>
              <a:rPr dirty="0" sz="1200" spc="-10">
                <a:latin typeface="Times New Roman"/>
                <a:cs typeface="Times New Roman"/>
              </a:rPr>
              <a:t>Le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principal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cette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analyse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d’identifier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“causes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sous-jacentes”,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plutôt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les  </a:t>
            </a:r>
            <a:r>
              <a:rPr dirty="0" sz="1200" spc="-5">
                <a:latin typeface="Times New Roman"/>
                <a:cs typeface="Times New Roman"/>
              </a:rPr>
              <a:t>effets </a:t>
            </a:r>
            <a:r>
              <a:rPr dirty="0" sz="1200">
                <a:latin typeface="Times New Roman"/>
                <a:cs typeface="Times New Roman"/>
              </a:rPr>
              <a:t>et </a:t>
            </a:r>
            <a:r>
              <a:rPr dirty="0" sz="1200" spc="-5">
                <a:latin typeface="Times New Roman"/>
                <a:cs typeface="Times New Roman"/>
              </a:rPr>
              <a:t>les </a:t>
            </a:r>
            <a:r>
              <a:rPr dirty="0" sz="1200">
                <a:latin typeface="Times New Roman"/>
                <a:cs typeface="Times New Roman"/>
              </a:rPr>
              <a:t>symptômes du ou </a:t>
            </a:r>
            <a:r>
              <a:rPr dirty="0" sz="1200" spc="-5">
                <a:latin typeface="Times New Roman"/>
                <a:cs typeface="Times New Roman"/>
              </a:rPr>
              <a:t>des problème(s).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13853" y="5744209"/>
            <a:ext cx="5609475" cy="29909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724402" y="5925565"/>
            <a:ext cx="694690" cy="36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 marR="5080" indent="-22860">
              <a:lnSpc>
                <a:spcPts val="1440"/>
              </a:lnSpc>
            </a:pPr>
            <a:r>
              <a:rPr dirty="0" sz="1400">
                <a:latin typeface="Times New Roman"/>
                <a:cs typeface="Times New Roman"/>
              </a:rPr>
              <a:t>Pro</a:t>
            </a:r>
            <a:r>
              <a:rPr dirty="0" sz="1400">
                <a:latin typeface="Times New Roman"/>
                <a:cs typeface="Times New Roman"/>
              </a:rPr>
              <a:t>blè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  </a:t>
            </a:r>
            <a:r>
              <a:rPr dirty="0" sz="1400">
                <a:latin typeface="Times New Roman"/>
                <a:cs typeface="Times New Roman"/>
              </a:rPr>
              <a:t>principal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8504" y="6632828"/>
            <a:ext cx="541020" cy="507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5104" marR="5080" indent="-205740">
              <a:lnSpc>
                <a:spcPts val="1970"/>
              </a:lnSpc>
            </a:pP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au</a:t>
            </a:r>
            <a:r>
              <a:rPr dirty="0" sz="1800" spc="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e  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65070" y="7567929"/>
            <a:ext cx="59118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1200" spc="-5">
                <a:latin typeface="Calibri"/>
                <a:cs typeface="Calibri"/>
              </a:rPr>
              <a:t>cause</a:t>
            </a:r>
            <a:r>
              <a:rPr dirty="0" sz="1200" spc="-1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1.1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75866" y="8228710"/>
            <a:ext cx="535940" cy="443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cause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1.1.1</a:t>
            </a:r>
            <a:endParaRPr sz="900">
              <a:latin typeface="Calibri"/>
              <a:cs typeface="Calibri"/>
            </a:endParaRPr>
          </a:p>
          <a:p>
            <a:pPr algn="ctr" marL="24130" marR="27940" indent="-2540">
              <a:lnSpc>
                <a:spcPts val="980"/>
              </a:lnSpc>
              <a:spcBef>
                <a:spcPts val="415"/>
              </a:spcBef>
            </a:pPr>
            <a:r>
              <a:rPr dirty="0" sz="900" spc="-5" b="1">
                <a:latin typeface="Calibri"/>
                <a:cs typeface="Calibri"/>
              </a:rPr>
              <a:t>(cause  p</a:t>
            </a:r>
            <a:r>
              <a:rPr dirty="0" sz="900" b="1">
                <a:latin typeface="Calibri"/>
                <a:cs typeface="Calibri"/>
              </a:rPr>
              <a:t>r</a:t>
            </a:r>
            <a:r>
              <a:rPr dirty="0" sz="900" spc="-5" b="1">
                <a:latin typeface="Calibri"/>
                <a:cs typeface="Calibri"/>
              </a:rPr>
              <a:t>o</a:t>
            </a:r>
            <a:r>
              <a:rPr dirty="0" sz="900" b="1">
                <a:latin typeface="Calibri"/>
                <a:cs typeface="Calibri"/>
              </a:rPr>
              <a:t>f</a:t>
            </a:r>
            <a:r>
              <a:rPr dirty="0" sz="900" spc="-5" b="1">
                <a:latin typeface="Calibri"/>
                <a:cs typeface="Calibri"/>
              </a:rPr>
              <a:t>ond</a:t>
            </a:r>
            <a:r>
              <a:rPr dirty="0" sz="900" b="1">
                <a:latin typeface="Calibri"/>
                <a:cs typeface="Calibri"/>
              </a:rPr>
              <a:t>e)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07614" y="8228710"/>
            <a:ext cx="542290" cy="443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cause</a:t>
            </a:r>
            <a:r>
              <a:rPr dirty="0" sz="900" spc="-9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1.1.2</a:t>
            </a:r>
            <a:endParaRPr sz="900">
              <a:latin typeface="Calibri"/>
              <a:cs typeface="Calibri"/>
            </a:endParaRPr>
          </a:p>
          <a:p>
            <a:pPr algn="ctr" marL="27305" marR="30480" indent="-1905">
              <a:lnSpc>
                <a:spcPts val="980"/>
              </a:lnSpc>
              <a:spcBef>
                <a:spcPts val="415"/>
              </a:spcBef>
            </a:pPr>
            <a:r>
              <a:rPr dirty="0" sz="900" spc="-5" b="1">
                <a:latin typeface="Calibri"/>
                <a:cs typeface="Calibri"/>
              </a:rPr>
              <a:t>(cause  p</a:t>
            </a:r>
            <a:r>
              <a:rPr dirty="0" sz="900" b="1">
                <a:latin typeface="Calibri"/>
                <a:cs typeface="Calibri"/>
              </a:rPr>
              <a:t>r</a:t>
            </a:r>
            <a:r>
              <a:rPr dirty="0" sz="900" spc="-5" b="1">
                <a:latin typeface="Calibri"/>
                <a:cs typeface="Calibri"/>
              </a:rPr>
              <a:t>o</a:t>
            </a:r>
            <a:r>
              <a:rPr dirty="0" sz="900" b="1">
                <a:latin typeface="Calibri"/>
                <a:cs typeface="Calibri"/>
              </a:rPr>
              <a:t>f</a:t>
            </a:r>
            <a:r>
              <a:rPr dirty="0" sz="900" spc="-5" b="1">
                <a:latin typeface="Calibri"/>
                <a:cs typeface="Calibri"/>
              </a:rPr>
              <a:t>ond</a:t>
            </a:r>
            <a:r>
              <a:rPr dirty="0" sz="900" b="1">
                <a:latin typeface="Calibri"/>
                <a:cs typeface="Calibri"/>
              </a:rPr>
              <a:t>e)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16885" y="7567929"/>
            <a:ext cx="55816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1200" spc="-20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 spc="-5">
                <a:latin typeface="Calibri"/>
                <a:cs typeface="Calibri"/>
              </a:rPr>
              <a:t>se</a:t>
            </a: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-5">
                <a:latin typeface="Calibri"/>
                <a:cs typeface="Calibri"/>
              </a:rPr>
              <a:t>.2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95621" y="6632828"/>
            <a:ext cx="541020" cy="507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5104" marR="5080" indent="-205740">
              <a:lnSpc>
                <a:spcPts val="1970"/>
              </a:lnSpc>
            </a:pP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>
                <a:latin typeface="Calibri"/>
                <a:cs typeface="Calibri"/>
              </a:rPr>
              <a:t>au</a:t>
            </a:r>
            <a:r>
              <a:rPr dirty="0" sz="1800" spc="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e  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47109" y="7434595"/>
            <a:ext cx="569595" cy="471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 indent="-3175">
              <a:lnSpc>
                <a:spcPct val="92700"/>
              </a:lnSpc>
            </a:pPr>
            <a:r>
              <a:rPr dirty="0" sz="1200" spc="-20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 spc="-5">
                <a:latin typeface="Calibri"/>
                <a:cs typeface="Calibri"/>
              </a:rPr>
              <a:t>se</a:t>
            </a: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5">
                <a:latin typeface="Calibri"/>
                <a:cs typeface="Calibri"/>
              </a:rPr>
              <a:t>.1  </a:t>
            </a:r>
            <a:r>
              <a:rPr dirty="0" sz="1050" spc="-5" b="1">
                <a:latin typeface="Calibri"/>
                <a:cs typeface="Calibri"/>
              </a:rPr>
              <a:t>(cause  </a:t>
            </a:r>
            <a:r>
              <a:rPr dirty="0" sz="1050" b="1">
                <a:latin typeface="Calibri"/>
                <a:cs typeface="Calibri"/>
              </a:rPr>
              <a:t>p</a:t>
            </a:r>
            <a:r>
              <a:rPr dirty="0" sz="1050" spc="-10" b="1">
                <a:latin typeface="Calibri"/>
                <a:cs typeface="Calibri"/>
              </a:rPr>
              <a:t>r</a:t>
            </a:r>
            <a:r>
              <a:rPr dirty="0" sz="1050" spc="-5" b="1">
                <a:latin typeface="Calibri"/>
                <a:cs typeface="Calibri"/>
              </a:rPr>
              <a:t>ofon</a:t>
            </a:r>
            <a:r>
              <a:rPr dirty="0" sz="1050" b="1">
                <a:latin typeface="Calibri"/>
                <a:cs typeface="Calibri"/>
              </a:rPr>
              <a:t>d</a:t>
            </a:r>
            <a:r>
              <a:rPr dirty="0" sz="1050" spc="-10" b="1">
                <a:latin typeface="Calibri"/>
                <a:cs typeface="Calibri"/>
              </a:rPr>
              <a:t>e</a:t>
            </a:r>
            <a:r>
              <a:rPr dirty="0" sz="1050" b="1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81904" y="7434595"/>
            <a:ext cx="569595" cy="471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 indent="-3175">
              <a:lnSpc>
                <a:spcPct val="92700"/>
              </a:lnSpc>
            </a:pPr>
            <a:r>
              <a:rPr dirty="0" sz="1200" spc="-20">
                <a:latin typeface="Calibri"/>
                <a:cs typeface="Calibri"/>
              </a:rPr>
              <a:t>c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u</a:t>
            </a:r>
            <a:r>
              <a:rPr dirty="0" sz="1200" spc="-5">
                <a:latin typeface="Calibri"/>
                <a:cs typeface="Calibri"/>
              </a:rPr>
              <a:t>se</a:t>
            </a: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5">
                <a:latin typeface="Calibri"/>
                <a:cs typeface="Calibri"/>
              </a:rPr>
              <a:t>.2  </a:t>
            </a:r>
            <a:r>
              <a:rPr dirty="0" sz="1050" spc="-5" b="1">
                <a:latin typeface="Calibri"/>
                <a:cs typeface="Calibri"/>
              </a:rPr>
              <a:t>(cause  </a:t>
            </a:r>
            <a:r>
              <a:rPr dirty="0" sz="1050" b="1">
                <a:latin typeface="Calibri"/>
                <a:cs typeface="Calibri"/>
              </a:rPr>
              <a:t>p</a:t>
            </a:r>
            <a:r>
              <a:rPr dirty="0" sz="1050" spc="-10" b="1">
                <a:latin typeface="Calibri"/>
                <a:cs typeface="Calibri"/>
              </a:rPr>
              <a:t>r</a:t>
            </a:r>
            <a:r>
              <a:rPr dirty="0" sz="1050" spc="-5" b="1">
                <a:latin typeface="Calibri"/>
                <a:cs typeface="Calibri"/>
              </a:rPr>
              <a:t>ofon</a:t>
            </a:r>
            <a:r>
              <a:rPr dirty="0" sz="1050" b="1">
                <a:latin typeface="Calibri"/>
                <a:cs typeface="Calibri"/>
              </a:rPr>
              <a:t>d</a:t>
            </a:r>
            <a:r>
              <a:rPr dirty="0" sz="1050" spc="-10" b="1">
                <a:latin typeface="Calibri"/>
                <a:cs typeface="Calibri"/>
              </a:rPr>
              <a:t>e</a:t>
            </a:r>
            <a:r>
              <a:rPr dirty="0" sz="1050" b="1">
                <a:latin typeface="Calibri"/>
                <a:cs typeface="Calibri"/>
              </a:rPr>
              <a:t>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61785" y="7444993"/>
            <a:ext cx="478790" cy="443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445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cause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2.3</a:t>
            </a:r>
            <a:endParaRPr sz="900">
              <a:latin typeface="Calibri"/>
              <a:cs typeface="Calibri"/>
            </a:endParaRPr>
          </a:p>
          <a:p>
            <a:pPr algn="ctr" marR="5080" indent="635">
              <a:lnSpc>
                <a:spcPts val="980"/>
              </a:lnSpc>
              <a:spcBef>
                <a:spcPts val="415"/>
              </a:spcBef>
            </a:pPr>
            <a:r>
              <a:rPr dirty="0" sz="900" spc="-5">
                <a:latin typeface="Calibri"/>
                <a:cs typeface="Calibri"/>
              </a:rPr>
              <a:t>(cause  p</a:t>
            </a:r>
            <a:r>
              <a:rPr dirty="0" sz="900">
                <a:latin typeface="Calibri"/>
                <a:cs typeface="Calibri"/>
              </a:rPr>
              <a:t>ro</a:t>
            </a:r>
            <a:r>
              <a:rPr dirty="0" sz="900" spc="-5">
                <a:latin typeface="Calibri"/>
                <a:cs typeface="Calibri"/>
              </a:rPr>
              <a:t>f</a:t>
            </a:r>
            <a:r>
              <a:rPr dirty="0" sz="900" spc="5">
                <a:latin typeface="Calibri"/>
                <a:cs typeface="Calibri"/>
              </a:rPr>
              <a:t>o</a:t>
            </a:r>
            <a:r>
              <a:rPr dirty="0" sz="900" spc="-5">
                <a:latin typeface="Calibri"/>
                <a:cs typeface="Calibri"/>
              </a:rPr>
              <a:t>nde</a:t>
            </a:r>
            <a:r>
              <a:rPr dirty="0" sz="900">
                <a:latin typeface="Calibri"/>
                <a:cs typeface="Calibri"/>
              </a:rPr>
              <a:t>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18564" y="5627115"/>
            <a:ext cx="5600065" cy="3225165"/>
          </a:xfrm>
          <a:custGeom>
            <a:avLst/>
            <a:gdLst/>
            <a:ahLst/>
            <a:cxnLst/>
            <a:rect l="l" t="t" r="r" b="b"/>
            <a:pathLst>
              <a:path w="5600065" h="3225165">
                <a:moveTo>
                  <a:pt x="0" y="3225165"/>
                </a:moveTo>
                <a:lnTo>
                  <a:pt x="5600065" y="3225165"/>
                </a:lnTo>
                <a:lnTo>
                  <a:pt x="5600065" y="0"/>
                </a:lnTo>
                <a:lnTo>
                  <a:pt x="0" y="0"/>
                </a:lnTo>
                <a:lnTo>
                  <a:pt x="0" y="322516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419341" y="9920351"/>
            <a:ext cx="1549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24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4060" y="10044353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73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10629" y="9864838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20"/>
                </a:moveTo>
                <a:lnTo>
                  <a:pt x="292480" y="198488"/>
                </a:lnTo>
                <a:lnTo>
                  <a:pt x="368300" y="179514"/>
                </a:lnTo>
                <a:lnTo>
                  <a:pt x="273430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6764" y="1076197"/>
            <a:ext cx="5426710" cy="958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5" u="sng">
                <a:solidFill>
                  <a:srgbClr val="001F5F"/>
                </a:solidFill>
                <a:latin typeface="Times New Roman"/>
                <a:cs typeface="Times New Roman"/>
              </a:rPr>
              <a:t>Prenons </a:t>
            </a:r>
            <a:r>
              <a:rPr dirty="0" sz="1200" u="sng">
                <a:solidFill>
                  <a:srgbClr val="001F5F"/>
                </a:solidFill>
                <a:latin typeface="Times New Roman"/>
                <a:cs typeface="Times New Roman"/>
              </a:rPr>
              <a:t>un exemple</a:t>
            </a:r>
            <a:r>
              <a:rPr dirty="0" sz="1200" spc="-80" u="sng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3299"/>
              </a:lnSpc>
            </a:pPr>
            <a:r>
              <a:rPr dirty="0" sz="1200" spc="-10">
                <a:solidFill>
                  <a:srgbClr val="001F5F"/>
                </a:solidFill>
                <a:latin typeface="Times New Roman"/>
                <a:cs typeface="Times New Roman"/>
              </a:rPr>
              <a:t>Les</a:t>
            </a:r>
            <a:r>
              <a:rPr dirty="0" sz="1200" spc="-2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résultats</a:t>
            </a:r>
            <a:r>
              <a:rPr dirty="0" sz="1200" spc="-3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scolaires</a:t>
            </a:r>
            <a:r>
              <a:rPr dirty="0" sz="1200" spc="-3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d’une</a:t>
            </a:r>
            <a:r>
              <a:rPr dirty="0" sz="1200" spc="-4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CISCO</a:t>
            </a:r>
            <a:r>
              <a:rPr dirty="0" sz="1200" spc="-2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sont</a:t>
            </a:r>
            <a:r>
              <a:rPr dirty="0" sz="1200" spc="-3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de</a:t>
            </a:r>
            <a:r>
              <a:rPr dirty="0" sz="1200" spc="-2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5,5/20</a:t>
            </a:r>
            <a:r>
              <a:rPr dirty="0" sz="1200" spc="-3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en</a:t>
            </a:r>
            <a:r>
              <a:rPr dirty="0" sz="1200" spc="-2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français</a:t>
            </a:r>
            <a:r>
              <a:rPr dirty="0" sz="1200" spc="-3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lors</a:t>
            </a:r>
            <a:r>
              <a:rPr dirty="0" sz="1200" spc="-2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de</a:t>
            </a:r>
            <a:r>
              <a:rPr dirty="0" sz="1200" spc="-2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l’examen</a:t>
            </a:r>
            <a:r>
              <a:rPr dirty="0" sz="1200" spc="-3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de</a:t>
            </a:r>
            <a:r>
              <a:rPr dirty="0" sz="1200" spc="-2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CEPE 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en   2014-2015.   Ces  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niveaux   sont   </a:t>
            </a: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faibles.   Pourquoi   cette   faiblesse   </a:t>
            </a:r>
            <a:r>
              <a:rPr dirty="0" sz="1200">
                <a:solidFill>
                  <a:srgbClr val="001F5F"/>
                </a:solidFill>
                <a:latin typeface="Times New Roman"/>
                <a:cs typeface="Times New Roman"/>
              </a:rPr>
              <a:t>?   </a:t>
            </a:r>
            <a:r>
              <a:rPr dirty="0" sz="1200">
                <a:latin typeface="Times New Roman"/>
                <a:cs typeface="Times New Roman"/>
              </a:rPr>
              <a:t>Pour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plus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042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d’explication,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100">
                <a:latin typeface="Calibri"/>
                <a:cs typeface="Calibri"/>
              </a:rPr>
              <a:t>le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schéma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suivant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présente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démarche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préconisée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exemple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d’analyse  causale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possible.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6764" y="5111368"/>
            <a:ext cx="5427345" cy="3371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9395">
              <a:lnSpc>
                <a:spcPts val="1315"/>
              </a:lnSpc>
            </a:pPr>
            <a:r>
              <a:rPr dirty="0" sz="1100">
                <a:latin typeface="Calibri"/>
                <a:cs typeface="Calibri"/>
              </a:rPr>
              <a:t>Source :- </a:t>
            </a:r>
            <a:r>
              <a:rPr dirty="0" sz="1000" spc="-5" i="1">
                <a:latin typeface="Times New Roman"/>
                <a:cs typeface="Times New Roman"/>
              </a:rPr>
              <a:t>Tableaux </a:t>
            </a:r>
            <a:r>
              <a:rPr dirty="0" sz="1000" i="1">
                <a:latin typeface="Times New Roman"/>
                <a:cs typeface="Times New Roman"/>
              </a:rPr>
              <a:t>de</a:t>
            </a:r>
            <a:r>
              <a:rPr dirty="0" sz="1000" spc="-65" i="1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Times New Roman"/>
                <a:cs typeface="Times New Roman"/>
              </a:rPr>
              <a:t>bord</a:t>
            </a:r>
            <a:endParaRPr sz="1000">
              <a:latin typeface="Times New Roman"/>
              <a:cs typeface="Times New Roman"/>
            </a:endParaRPr>
          </a:p>
          <a:p>
            <a:pPr marL="711835">
              <a:lnSpc>
                <a:spcPts val="1195"/>
              </a:lnSpc>
            </a:pPr>
            <a:r>
              <a:rPr dirty="0" sz="1000" spc="-5" i="1">
                <a:latin typeface="Times New Roman"/>
                <a:cs typeface="Times New Roman"/>
              </a:rPr>
              <a:t>-communauté éducative </a:t>
            </a:r>
            <a:r>
              <a:rPr dirty="0" sz="1000" i="1">
                <a:latin typeface="Times New Roman"/>
                <a:cs typeface="Times New Roman"/>
              </a:rPr>
              <a:t>du</a:t>
            </a:r>
            <a:r>
              <a:rPr dirty="0" sz="1000" spc="-5" i="1">
                <a:latin typeface="Times New Roman"/>
                <a:cs typeface="Times New Roman"/>
              </a:rPr>
              <a:t> district</a:t>
            </a:r>
            <a:endParaRPr sz="1000">
              <a:latin typeface="Times New Roman"/>
              <a:cs typeface="Times New Roman"/>
            </a:endParaRPr>
          </a:p>
          <a:p>
            <a:pPr marL="241300" marR="6985">
              <a:lnSpc>
                <a:spcPct val="103299"/>
              </a:lnSpc>
              <a:spcBef>
                <a:spcPts val="785"/>
              </a:spcBef>
            </a:pPr>
            <a:r>
              <a:rPr dirty="0" sz="1200" spc="-5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la question « pourquoi les </a:t>
            </a:r>
            <a:r>
              <a:rPr dirty="0" sz="1200" spc="-5">
                <a:latin typeface="Times New Roman"/>
                <a:cs typeface="Times New Roman"/>
              </a:rPr>
              <a:t>niveaux des élèves en Français </a:t>
            </a:r>
            <a:r>
              <a:rPr dirty="0" sz="1200">
                <a:latin typeface="Times New Roman"/>
                <a:cs typeface="Times New Roman"/>
              </a:rPr>
              <a:t>sont-ils </a:t>
            </a:r>
            <a:r>
              <a:rPr dirty="0" sz="1200" spc="-5">
                <a:latin typeface="Times New Roman"/>
                <a:cs typeface="Times New Roman"/>
              </a:rPr>
              <a:t>faibles </a:t>
            </a:r>
            <a:r>
              <a:rPr dirty="0" sz="1200">
                <a:latin typeface="Times New Roman"/>
                <a:cs typeface="Times New Roman"/>
              </a:rPr>
              <a:t>? </a:t>
            </a:r>
            <a:r>
              <a:rPr dirty="0" sz="1200" spc="-40">
                <a:latin typeface="Times New Roman"/>
                <a:cs typeface="Times New Roman"/>
              </a:rPr>
              <a:t>»,  </a:t>
            </a:r>
            <a:r>
              <a:rPr dirty="0" sz="1200" spc="-5">
                <a:latin typeface="Times New Roman"/>
                <a:cs typeface="Times New Roman"/>
              </a:rPr>
              <a:t>diverses réponses </a:t>
            </a:r>
            <a:r>
              <a:rPr dirty="0" sz="1200">
                <a:latin typeface="Times New Roman"/>
                <a:cs typeface="Times New Roman"/>
              </a:rPr>
              <a:t>sont possibles dont (i) le manque de </a:t>
            </a:r>
            <a:r>
              <a:rPr dirty="0" sz="1200" spc="-5">
                <a:latin typeface="Times New Roman"/>
                <a:cs typeface="Times New Roman"/>
              </a:rPr>
              <a:t>qualification des 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enseignants,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5"/>
              </a:spcBef>
            </a:pPr>
            <a:r>
              <a:rPr dirty="0" sz="1200">
                <a:latin typeface="Times New Roman"/>
                <a:cs typeface="Times New Roman"/>
              </a:rPr>
              <a:t>(ii)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l’insuffisance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manuels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scolaires,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(iii)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l’insuffisance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temps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d’enseignement-</a:t>
            </a:r>
            <a:endParaRPr sz="1200">
              <a:latin typeface="Times New Roman"/>
              <a:cs typeface="Times New Roman"/>
            </a:endParaRPr>
          </a:p>
          <a:p>
            <a:pPr marL="241300" marR="7620">
              <a:lnSpc>
                <a:spcPct val="103299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apprentissage, etc. On </a:t>
            </a:r>
            <a:r>
              <a:rPr dirty="0" sz="1200">
                <a:latin typeface="Times New Roman"/>
                <a:cs typeface="Times New Roman"/>
              </a:rPr>
              <a:t>peut </a:t>
            </a:r>
            <a:r>
              <a:rPr dirty="0" sz="1200" spc="-5">
                <a:latin typeface="Times New Roman"/>
                <a:cs typeface="Times New Roman"/>
              </a:rPr>
              <a:t>faire l’analogie en descendant aux causes </a:t>
            </a:r>
            <a:r>
              <a:rPr dirty="0" sz="1200">
                <a:latin typeface="Times New Roman"/>
                <a:cs typeface="Times New Roman"/>
              </a:rPr>
              <a:t>du deuxième, 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du troisième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niveaux.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  <a:spcBef>
                <a:spcPts val="885"/>
              </a:spcBef>
            </a:pPr>
            <a:r>
              <a:rPr dirty="0" sz="1100" spc="-5" b="1">
                <a:latin typeface="Calibri"/>
                <a:cs typeface="Calibri"/>
              </a:rPr>
              <a:t>4.2 Recherche  des solutions </a:t>
            </a:r>
            <a:r>
              <a:rPr dirty="0" sz="1100" b="1">
                <a:latin typeface="Calibri"/>
                <a:cs typeface="Calibri"/>
              </a:rPr>
              <a:t>à </a:t>
            </a:r>
            <a:r>
              <a:rPr dirty="0" sz="1100" spc="-5" b="1">
                <a:latin typeface="Calibri"/>
                <a:cs typeface="Calibri"/>
              </a:rPr>
              <a:t>partir des arbres des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objectifs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ts val="1380"/>
              </a:lnSpc>
              <a:spcBef>
                <a:spcPts val="969"/>
              </a:spcBef>
            </a:pPr>
            <a:r>
              <a:rPr dirty="0" sz="1200" spc="-5">
                <a:latin typeface="Times New Roman"/>
                <a:cs typeface="Times New Roman"/>
              </a:rPr>
              <a:t>Cette étape extrêmement importante </a:t>
            </a:r>
            <a:r>
              <a:rPr dirty="0" sz="1200">
                <a:latin typeface="Times New Roman"/>
                <a:cs typeface="Times New Roman"/>
              </a:rPr>
              <a:t>de planification doit convertir </a:t>
            </a:r>
            <a:r>
              <a:rPr dirty="0" sz="1200" spc="-5">
                <a:latin typeface="Times New Roman"/>
                <a:cs typeface="Times New Roman"/>
              </a:rPr>
              <a:t>l’arbre des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problèmes  en arbre des objectifs </a:t>
            </a:r>
            <a:r>
              <a:rPr dirty="0" sz="1200">
                <a:latin typeface="Times New Roman"/>
                <a:cs typeface="Times New Roman"/>
              </a:rPr>
              <a:t>sous </a:t>
            </a:r>
            <a:r>
              <a:rPr dirty="0" sz="1200" spc="-5">
                <a:latin typeface="Times New Roman"/>
                <a:cs typeface="Times New Roman"/>
              </a:rPr>
              <a:t>formes </a:t>
            </a:r>
            <a:r>
              <a:rPr dirty="0" sz="1200">
                <a:latin typeface="Times New Roman"/>
                <a:cs typeface="Times New Roman"/>
              </a:rPr>
              <a:t>de solutions </a:t>
            </a:r>
            <a:r>
              <a:rPr dirty="0" sz="1200" spc="-5">
                <a:latin typeface="Times New Roman"/>
                <a:cs typeface="Times New Roman"/>
              </a:rPr>
              <a:t>adéquates. </a:t>
            </a:r>
            <a:r>
              <a:rPr dirty="0" sz="1200">
                <a:latin typeface="Times New Roman"/>
                <a:cs typeface="Times New Roman"/>
              </a:rPr>
              <a:t>En suivant cette </a:t>
            </a:r>
            <a:r>
              <a:rPr dirty="0" sz="1200" spc="-5">
                <a:latin typeface="Times New Roman"/>
                <a:cs typeface="Times New Roman"/>
              </a:rPr>
              <a:t>démarche, </a:t>
            </a:r>
            <a:r>
              <a:rPr dirty="0" sz="1200">
                <a:latin typeface="Times New Roman"/>
                <a:cs typeface="Times New Roman"/>
              </a:rPr>
              <a:t>le  </a:t>
            </a:r>
            <a:r>
              <a:rPr dirty="0" sz="1200" spc="-5" b="1">
                <a:latin typeface="Times New Roman"/>
                <a:cs typeface="Times New Roman"/>
              </a:rPr>
              <a:t>problème </a:t>
            </a:r>
            <a:r>
              <a:rPr dirty="0" sz="1200" b="1">
                <a:latin typeface="Times New Roman"/>
                <a:cs typeface="Times New Roman"/>
              </a:rPr>
              <a:t>principal </a:t>
            </a:r>
            <a:r>
              <a:rPr dirty="0" sz="1200" spc="-5">
                <a:latin typeface="Times New Roman"/>
                <a:cs typeface="Times New Roman"/>
              </a:rPr>
              <a:t>est traduit en </a:t>
            </a:r>
            <a:r>
              <a:rPr dirty="0" sz="1200" spc="-5" b="1">
                <a:latin typeface="Times New Roman"/>
                <a:cs typeface="Times New Roman"/>
              </a:rPr>
              <a:t>Objectif </a:t>
            </a:r>
            <a:r>
              <a:rPr dirty="0" sz="1200" b="1">
                <a:latin typeface="Times New Roman"/>
                <a:cs typeface="Times New Roman"/>
              </a:rPr>
              <a:t>général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convient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décrire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chaines  des résultats </a:t>
            </a:r>
            <a:r>
              <a:rPr dirty="0" sz="1200">
                <a:latin typeface="Times New Roman"/>
                <a:cs typeface="Times New Roman"/>
              </a:rPr>
              <a:t>qui </a:t>
            </a:r>
            <a:r>
              <a:rPr dirty="0" sz="1200" spc="-5">
                <a:latin typeface="Times New Roman"/>
                <a:cs typeface="Times New Roman"/>
              </a:rPr>
              <a:t>permettrait d’atteindre cet </a:t>
            </a:r>
            <a:r>
              <a:rPr dirty="0" sz="1200">
                <a:latin typeface="Times New Roman"/>
                <a:cs typeface="Times New Roman"/>
              </a:rPr>
              <a:t>objectif. Une fois que </a:t>
            </a:r>
            <a:r>
              <a:rPr dirty="0" sz="1200" spc="-5">
                <a:latin typeface="Times New Roman"/>
                <a:cs typeface="Times New Roman"/>
              </a:rPr>
              <a:t>l’arbre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5">
                <a:latin typeface="Times New Roman"/>
                <a:cs typeface="Times New Roman"/>
              </a:rPr>
              <a:t>problèmes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été complété, </a:t>
            </a:r>
            <a:r>
              <a:rPr dirty="0" sz="1200">
                <a:latin typeface="Times New Roman"/>
                <a:cs typeface="Times New Roman"/>
              </a:rPr>
              <a:t>on prépare </a:t>
            </a:r>
            <a:r>
              <a:rPr dirty="0" sz="1200" spc="-5">
                <a:latin typeface="Times New Roman"/>
                <a:cs typeface="Times New Roman"/>
              </a:rPr>
              <a:t>l’arbre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5">
                <a:latin typeface="Times New Roman"/>
                <a:cs typeface="Times New Roman"/>
              </a:rPr>
              <a:t>objectifs </a:t>
            </a:r>
            <a:r>
              <a:rPr dirty="0" sz="1200">
                <a:latin typeface="Times New Roman"/>
                <a:cs typeface="Times New Roman"/>
              </a:rPr>
              <a:t>puis l’analyse </a:t>
            </a:r>
            <a:r>
              <a:rPr dirty="0" sz="1200" spc="-5">
                <a:latin typeface="Times New Roman"/>
                <a:cs typeface="Times New Roman"/>
              </a:rPr>
              <a:t>des </a:t>
            </a:r>
            <a:r>
              <a:rPr dirty="0" sz="1200">
                <a:latin typeface="Times New Roman"/>
                <a:cs typeface="Times New Roman"/>
              </a:rPr>
              <a:t>parties </a:t>
            </a:r>
            <a:r>
              <a:rPr dirty="0" sz="1200" spc="-5">
                <a:latin typeface="Times New Roman"/>
                <a:cs typeface="Times New Roman"/>
              </a:rPr>
              <a:t>prenantes. Les  deux arbres utilisent </a:t>
            </a:r>
            <a:r>
              <a:rPr dirty="0" sz="1200">
                <a:latin typeface="Times New Roman"/>
                <a:cs typeface="Times New Roman"/>
              </a:rPr>
              <a:t>la même </a:t>
            </a:r>
            <a:r>
              <a:rPr dirty="0" sz="1200" spc="-5">
                <a:latin typeface="Times New Roman"/>
                <a:cs typeface="Times New Roman"/>
              </a:rPr>
              <a:t>structure, </a:t>
            </a:r>
            <a:r>
              <a:rPr dirty="0" sz="1200">
                <a:latin typeface="Times New Roman"/>
                <a:cs typeface="Times New Roman"/>
              </a:rPr>
              <a:t>mais les </a:t>
            </a:r>
            <a:r>
              <a:rPr dirty="0" sz="1200" spc="-5">
                <a:latin typeface="Times New Roman"/>
                <a:cs typeface="Times New Roman"/>
              </a:rPr>
              <a:t>descriptions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 b="1">
                <a:latin typeface="Times New Roman"/>
                <a:cs typeface="Times New Roman"/>
              </a:rPr>
              <a:t>problème (négatives</a:t>
            </a:r>
            <a:r>
              <a:rPr dirty="0" sz="1200" spc="-5">
                <a:latin typeface="Times New Roman"/>
                <a:cs typeface="Times New Roman"/>
              </a:rPr>
              <a:t>) 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tournées et formulées </a:t>
            </a:r>
            <a:r>
              <a:rPr dirty="0" sz="1200">
                <a:latin typeface="Times New Roman"/>
                <a:cs typeface="Times New Roman"/>
              </a:rPr>
              <a:t>sous </a:t>
            </a:r>
            <a:r>
              <a:rPr dirty="0" sz="1200" spc="-5">
                <a:latin typeface="Times New Roman"/>
                <a:cs typeface="Times New Roman"/>
              </a:rPr>
              <a:t>forme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déclarations </a:t>
            </a:r>
            <a:r>
              <a:rPr dirty="0" sz="1200">
                <a:latin typeface="Times New Roman"/>
                <a:cs typeface="Times New Roman"/>
              </a:rPr>
              <a:t>d’</a:t>
            </a:r>
            <a:r>
              <a:rPr dirty="0" sz="1200" b="1">
                <a:latin typeface="Times New Roman"/>
                <a:cs typeface="Times New Roman"/>
              </a:rPr>
              <a:t>objectifs </a:t>
            </a:r>
            <a:r>
              <a:rPr dirty="0" sz="1200" spc="-5" b="1">
                <a:latin typeface="Times New Roman"/>
                <a:cs typeface="Times New Roman"/>
              </a:rPr>
              <a:t>(positives</a:t>
            </a:r>
            <a:r>
              <a:rPr dirty="0" sz="1200" spc="-5">
                <a:latin typeface="Times New Roman"/>
                <a:cs typeface="Times New Roman"/>
              </a:rPr>
              <a:t>). Un  </a:t>
            </a:r>
            <a:r>
              <a:rPr dirty="0" sz="1200">
                <a:latin typeface="Times New Roman"/>
                <a:cs typeface="Times New Roman"/>
              </a:rPr>
              <a:t>exemple </a:t>
            </a:r>
            <a:r>
              <a:rPr dirty="0" sz="1200" spc="-5">
                <a:latin typeface="Times New Roman"/>
                <a:cs typeface="Times New Roman"/>
              </a:rPr>
              <a:t>d’arbre </a:t>
            </a:r>
            <a:r>
              <a:rPr dirty="0" sz="1200">
                <a:latin typeface="Times New Roman"/>
                <a:cs typeface="Times New Roman"/>
              </a:rPr>
              <a:t>des objectifs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illustré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schéma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ci-après.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9794" y="2039111"/>
            <a:ext cx="5888355" cy="3056255"/>
          </a:xfrm>
          <a:custGeom>
            <a:avLst/>
            <a:gdLst/>
            <a:ahLst/>
            <a:cxnLst/>
            <a:rect l="l" t="t" r="r" b="b"/>
            <a:pathLst>
              <a:path w="5888355" h="3056254">
                <a:moveTo>
                  <a:pt x="0" y="3056001"/>
                </a:moveTo>
                <a:lnTo>
                  <a:pt x="5888355" y="3056001"/>
                </a:lnTo>
                <a:lnTo>
                  <a:pt x="5888355" y="0"/>
                </a:lnTo>
                <a:lnTo>
                  <a:pt x="0" y="0"/>
                </a:lnTo>
                <a:lnTo>
                  <a:pt x="0" y="3056001"/>
                </a:lnTo>
                <a:close/>
              </a:path>
            </a:pathLst>
          </a:custGeom>
          <a:solidFill>
            <a:srgbClr val="FFF1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09061" y="2602356"/>
            <a:ext cx="2494915" cy="410845"/>
          </a:xfrm>
          <a:custGeom>
            <a:avLst/>
            <a:gdLst/>
            <a:ahLst/>
            <a:cxnLst/>
            <a:rect l="l" t="t" r="r" b="b"/>
            <a:pathLst>
              <a:path w="2494915" h="410844">
                <a:moveTo>
                  <a:pt x="2453766" y="0"/>
                </a:moveTo>
                <a:lnTo>
                  <a:pt x="41020" y="0"/>
                </a:lnTo>
                <a:lnTo>
                  <a:pt x="25020" y="3230"/>
                </a:lnTo>
                <a:lnTo>
                  <a:pt x="11985" y="12033"/>
                </a:lnTo>
                <a:lnTo>
                  <a:pt x="3212" y="25074"/>
                </a:lnTo>
                <a:lnTo>
                  <a:pt x="0" y="41021"/>
                </a:lnTo>
                <a:lnTo>
                  <a:pt x="0" y="369443"/>
                </a:lnTo>
                <a:lnTo>
                  <a:pt x="3212" y="385462"/>
                </a:lnTo>
                <a:lnTo>
                  <a:pt x="11985" y="398541"/>
                </a:lnTo>
                <a:lnTo>
                  <a:pt x="25020" y="407358"/>
                </a:lnTo>
                <a:lnTo>
                  <a:pt x="41020" y="410591"/>
                </a:lnTo>
                <a:lnTo>
                  <a:pt x="2453766" y="410591"/>
                </a:lnTo>
                <a:lnTo>
                  <a:pt x="2469713" y="407358"/>
                </a:lnTo>
                <a:lnTo>
                  <a:pt x="2482754" y="398541"/>
                </a:lnTo>
                <a:lnTo>
                  <a:pt x="2491557" y="385462"/>
                </a:lnTo>
                <a:lnTo>
                  <a:pt x="2494788" y="369443"/>
                </a:lnTo>
                <a:lnTo>
                  <a:pt x="2494788" y="41021"/>
                </a:lnTo>
                <a:lnTo>
                  <a:pt x="2491557" y="25074"/>
                </a:lnTo>
                <a:lnTo>
                  <a:pt x="2482754" y="12033"/>
                </a:lnTo>
                <a:lnTo>
                  <a:pt x="2469713" y="3230"/>
                </a:lnTo>
                <a:lnTo>
                  <a:pt x="2453766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09061" y="2602356"/>
            <a:ext cx="2494915" cy="410845"/>
          </a:xfrm>
          <a:custGeom>
            <a:avLst/>
            <a:gdLst/>
            <a:ahLst/>
            <a:cxnLst/>
            <a:rect l="l" t="t" r="r" b="b"/>
            <a:pathLst>
              <a:path w="2494915" h="410844">
                <a:moveTo>
                  <a:pt x="0" y="41021"/>
                </a:moveTo>
                <a:lnTo>
                  <a:pt x="3212" y="25074"/>
                </a:lnTo>
                <a:lnTo>
                  <a:pt x="11985" y="12033"/>
                </a:lnTo>
                <a:lnTo>
                  <a:pt x="25020" y="3230"/>
                </a:lnTo>
                <a:lnTo>
                  <a:pt x="41020" y="0"/>
                </a:lnTo>
                <a:lnTo>
                  <a:pt x="2453766" y="0"/>
                </a:lnTo>
                <a:lnTo>
                  <a:pt x="2469713" y="3230"/>
                </a:lnTo>
                <a:lnTo>
                  <a:pt x="2482754" y="12033"/>
                </a:lnTo>
                <a:lnTo>
                  <a:pt x="2491557" y="25074"/>
                </a:lnTo>
                <a:lnTo>
                  <a:pt x="2494788" y="41021"/>
                </a:lnTo>
                <a:lnTo>
                  <a:pt x="2494788" y="369443"/>
                </a:lnTo>
                <a:lnTo>
                  <a:pt x="2491557" y="385462"/>
                </a:lnTo>
                <a:lnTo>
                  <a:pt x="2482754" y="398541"/>
                </a:lnTo>
                <a:lnTo>
                  <a:pt x="2469713" y="407358"/>
                </a:lnTo>
                <a:lnTo>
                  <a:pt x="2453766" y="410591"/>
                </a:lnTo>
                <a:lnTo>
                  <a:pt x="41020" y="410591"/>
                </a:lnTo>
                <a:lnTo>
                  <a:pt x="25020" y="407358"/>
                </a:lnTo>
                <a:lnTo>
                  <a:pt x="11985" y="398541"/>
                </a:lnTo>
                <a:lnTo>
                  <a:pt x="3212" y="385462"/>
                </a:lnTo>
                <a:lnTo>
                  <a:pt x="0" y="369443"/>
                </a:lnTo>
                <a:lnTo>
                  <a:pt x="0" y="41021"/>
                </a:lnTo>
                <a:close/>
              </a:path>
            </a:pathLst>
          </a:custGeom>
          <a:ln w="1270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84525" y="2638297"/>
            <a:ext cx="1957070" cy="318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FAIBLE NIVEAU DES ELEVES </a:t>
            </a:r>
            <a:r>
              <a:rPr dirty="0" sz="900" b="1">
                <a:latin typeface="Calibri"/>
                <a:cs typeface="Calibri"/>
              </a:rPr>
              <a:t>EN</a:t>
            </a:r>
            <a:r>
              <a:rPr dirty="0" sz="900" spc="-5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FRANCAIS</a:t>
            </a:r>
            <a:endParaRPr sz="900">
              <a:latin typeface="Calibri"/>
              <a:cs typeface="Calibri"/>
            </a:endParaRPr>
          </a:p>
          <a:p>
            <a:pPr algn="ctr" marR="5080">
              <a:lnSpc>
                <a:spcPct val="100000"/>
              </a:lnSpc>
              <a:spcBef>
                <a:spcPts val="300"/>
              </a:spcBef>
            </a:pPr>
            <a:r>
              <a:rPr dirty="0" sz="900" spc="-5" b="1">
                <a:solidFill>
                  <a:srgbClr val="C00000"/>
                </a:solidFill>
                <a:latin typeface="Calibri"/>
                <a:cs typeface="Calibri"/>
              </a:rPr>
              <a:t>Score Moyen </a:t>
            </a:r>
            <a:r>
              <a:rPr dirty="0" sz="900" b="1">
                <a:solidFill>
                  <a:srgbClr val="C00000"/>
                </a:solidFill>
                <a:latin typeface="Calibri"/>
                <a:cs typeface="Calibri"/>
              </a:rPr>
              <a:t>en </a:t>
            </a:r>
            <a:r>
              <a:rPr dirty="0" sz="900" spc="-5" b="1">
                <a:solidFill>
                  <a:srgbClr val="C00000"/>
                </a:solidFill>
                <a:latin typeface="Calibri"/>
                <a:cs typeface="Calibri"/>
              </a:rPr>
              <a:t>français :5,5</a:t>
            </a:r>
            <a:r>
              <a:rPr dirty="0" sz="900" spc="-2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C00000"/>
                </a:solidFill>
                <a:latin typeface="Calibri"/>
                <a:cs typeface="Calibri"/>
              </a:rPr>
              <a:t>/20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10104" y="3012947"/>
            <a:ext cx="2046605" cy="169545"/>
          </a:xfrm>
          <a:custGeom>
            <a:avLst/>
            <a:gdLst/>
            <a:ahLst/>
            <a:cxnLst/>
            <a:rect l="l" t="t" r="r" b="b"/>
            <a:pathLst>
              <a:path w="2046604" h="169544">
                <a:moveTo>
                  <a:pt x="2046478" y="0"/>
                </a:moveTo>
                <a:lnTo>
                  <a:pt x="2046478" y="84581"/>
                </a:lnTo>
                <a:lnTo>
                  <a:pt x="0" y="84581"/>
                </a:lnTo>
                <a:lnTo>
                  <a:pt x="0" y="169163"/>
                </a:lnTo>
              </a:path>
            </a:pathLst>
          </a:custGeom>
          <a:ln w="12699">
            <a:solidFill>
              <a:srgbClr val="467AA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50161" y="3182111"/>
            <a:ext cx="1120140" cy="298450"/>
          </a:xfrm>
          <a:custGeom>
            <a:avLst/>
            <a:gdLst/>
            <a:ahLst/>
            <a:cxnLst/>
            <a:rect l="l" t="t" r="r" b="b"/>
            <a:pathLst>
              <a:path w="1120139" h="298450">
                <a:moveTo>
                  <a:pt x="1089914" y="0"/>
                </a:moveTo>
                <a:lnTo>
                  <a:pt x="29844" y="0"/>
                </a:lnTo>
                <a:lnTo>
                  <a:pt x="18216" y="2341"/>
                </a:lnTo>
                <a:lnTo>
                  <a:pt x="8731" y="8731"/>
                </a:lnTo>
                <a:lnTo>
                  <a:pt x="2341" y="18216"/>
                </a:lnTo>
                <a:lnTo>
                  <a:pt x="0" y="29845"/>
                </a:lnTo>
                <a:lnTo>
                  <a:pt x="0" y="268477"/>
                </a:lnTo>
                <a:lnTo>
                  <a:pt x="2341" y="280106"/>
                </a:lnTo>
                <a:lnTo>
                  <a:pt x="8731" y="289591"/>
                </a:lnTo>
                <a:lnTo>
                  <a:pt x="18216" y="295981"/>
                </a:lnTo>
                <a:lnTo>
                  <a:pt x="29844" y="298323"/>
                </a:lnTo>
                <a:lnTo>
                  <a:pt x="1089914" y="298323"/>
                </a:lnTo>
                <a:lnTo>
                  <a:pt x="1101542" y="295981"/>
                </a:lnTo>
                <a:lnTo>
                  <a:pt x="1111027" y="289591"/>
                </a:lnTo>
                <a:lnTo>
                  <a:pt x="1117417" y="280106"/>
                </a:lnTo>
                <a:lnTo>
                  <a:pt x="1119758" y="268477"/>
                </a:lnTo>
                <a:lnTo>
                  <a:pt x="1119758" y="29845"/>
                </a:lnTo>
                <a:lnTo>
                  <a:pt x="1117417" y="18216"/>
                </a:lnTo>
                <a:lnTo>
                  <a:pt x="1111027" y="8731"/>
                </a:lnTo>
                <a:lnTo>
                  <a:pt x="1101542" y="2341"/>
                </a:lnTo>
                <a:lnTo>
                  <a:pt x="1089914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50161" y="3182111"/>
            <a:ext cx="1120140" cy="298450"/>
          </a:xfrm>
          <a:custGeom>
            <a:avLst/>
            <a:gdLst/>
            <a:ahLst/>
            <a:cxnLst/>
            <a:rect l="l" t="t" r="r" b="b"/>
            <a:pathLst>
              <a:path w="1120139" h="298450">
                <a:moveTo>
                  <a:pt x="0" y="29845"/>
                </a:moveTo>
                <a:lnTo>
                  <a:pt x="2341" y="18216"/>
                </a:lnTo>
                <a:lnTo>
                  <a:pt x="8731" y="8731"/>
                </a:lnTo>
                <a:lnTo>
                  <a:pt x="18216" y="2341"/>
                </a:lnTo>
                <a:lnTo>
                  <a:pt x="29844" y="0"/>
                </a:lnTo>
                <a:lnTo>
                  <a:pt x="1089914" y="0"/>
                </a:lnTo>
                <a:lnTo>
                  <a:pt x="1101542" y="2341"/>
                </a:lnTo>
                <a:lnTo>
                  <a:pt x="1111027" y="8731"/>
                </a:lnTo>
                <a:lnTo>
                  <a:pt x="1117417" y="18216"/>
                </a:lnTo>
                <a:lnTo>
                  <a:pt x="1119758" y="29845"/>
                </a:lnTo>
                <a:lnTo>
                  <a:pt x="1119758" y="268477"/>
                </a:lnTo>
                <a:lnTo>
                  <a:pt x="1117417" y="280106"/>
                </a:lnTo>
                <a:lnTo>
                  <a:pt x="1111027" y="289591"/>
                </a:lnTo>
                <a:lnTo>
                  <a:pt x="1101542" y="295981"/>
                </a:lnTo>
                <a:lnTo>
                  <a:pt x="1089914" y="298323"/>
                </a:lnTo>
                <a:lnTo>
                  <a:pt x="29844" y="298323"/>
                </a:lnTo>
                <a:lnTo>
                  <a:pt x="18216" y="295981"/>
                </a:lnTo>
                <a:lnTo>
                  <a:pt x="8731" y="289591"/>
                </a:lnTo>
                <a:lnTo>
                  <a:pt x="2341" y="280106"/>
                </a:lnTo>
                <a:lnTo>
                  <a:pt x="0" y="268477"/>
                </a:lnTo>
                <a:lnTo>
                  <a:pt x="0" y="29845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60525" y="3177839"/>
            <a:ext cx="91122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92100"/>
              </a:lnSpc>
            </a:pPr>
            <a:r>
              <a:rPr dirty="0" sz="700" spc="-5" b="1">
                <a:latin typeface="Calibri"/>
                <a:cs typeface="Calibri"/>
              </a:rPr>
              <a:t>Manque de</a:t>
            </a:r>
            <a:r>
              <a:rPr dirty="0" sz="700" spc="-7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qualification  des enseignants </a:t>
            </a:r>
            <a:r>
              <a:rPr dirty="0" sz="700" spc="-5" b="1">
                <a:solidFill>
                  <a:srgbClr val="C00000"/>
                </a:solidFill>
                <a:latin typeface="Calibri"/>
                <a:cs typeface="Calibri"/>
              </a:rPr>
              <a:t>% des  maîtres  qualifiés</a:t>
            </a:r>
            <a:r>
              <a:rPr dirty="0" sz="7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C00000"/>
                </a:solidFill>
                <a:latin typeface="Calibri"/>
                <a:cs typeface="Calibri"/>
              </a:rPr>
              <a:t>:8%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97685" y="3480434"/>
            <a:ext cx="312420" cy="142240"/>
          </a:xfrm>
          <a:custGeom>
            <a:avLst/>
            <a:gdLst/>
            <a:ahLst/>
            <a:cxnLst/>
            <a:rect l="l" t="t" r="r" b="b"/>
            <a:pathLst>
              <a:path w="312419" h="142239">
                <a:moveTo>
                  <a:pt x="312419" y="0"/>
                </a:moveTo>
                <a:lnTo>
                  <a:pt x="312419" y="70866"/>
                </a:lnTo>
                <a:lnTo>
                  <a:pt x="0" y="70866"/>
                </a:lnTo>
                <a:lnTo>
                  <a:pt x="0" y="141731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20571" y="3622166"/>
            <a:ext cx="554355" cy="419734"/>
          </a:xfrm>
          <a:custGeom>
            <a:avLst/>
            <a:gdLst/>
            <a:ahLst/>
            <a:cxnLst/>
            <a:rect l="l" t="t" r="r" b="b"/>
            <a:pathLst>
              <a:path w="554355" h="419735">
                <a:moveTo>
                  <a:pt x="512317" y="0"/>
                </a:moveTo>
                <a:lnTo>
                  <a:pt x="41909" y="0"/>
                </a:lnTo>
                <a:lnTo>
                  <a:pt x="25556" y="3300"/>
                </a:lnTo>
                <a:lnTo>
                  <a:pt x="12239" y="12303"/>
                </a:lnTo>
                <a:lnTo>
                  <a:pt x="3280" y="25663"/>
                </a:lnTo>
                <a:lnTo>
                  <a:pt x="0" y="42037"/>
                </a:lnTo>
                <a:lnTo>
                  <a:pt x="0" y="377698"/>
                </a:lnTo>
                <a:lnTo>
                  <a:pt x="3280" y="394071"/>
                </a:lnTo>
                <a:lnTo>
                  <a:pt x="12239" y="407431"/>
                </a:lnTo>
                <a:lnTo>
                  <a:pt x="25556" y="416434"/>
                </a:lnTo>
                <a:lnTo>
                  <a:pt x="41909" y="419735"/>
                </a:lnTo>
                <a:lnTo>
                  <a:pt x="512317" y="419735"/>
                </a:lnTo>
                <a:lnTo>
                  <a:pt x="528617" y="416434"/>
                </a:lnTo>
                <a:lnTo>
                  <a:pt x="541940" y="407431"/>
                </a:lnTo>
                <a:lnTo>
                  <a:pt x="550929" y="394071"/>
                </a:lnTo>
                <a:lnTo>
                  <a:pt x="554228" y="377698"/>
                </a:lnTo>
                <a:lnTo>
                  <a:pt x="554228" y="42037"/>
                </a:lnTo>
                <a:lnTo>
                  <a:pt x="550929" y="25663"/>
                </a:lnTo>
                <a:lnTo>
                  <a:pt x="541940" y="12303"/>
                </a:lnTo>
                <a:lnTo>
                  <a:pt x="528617" y="3300"/>
                </a:lnTo>
                <a:lnTo>
                  <a:pt x="512317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20571" y="3622166"/>
            <a:ext cx="554355" cy="419734"/>
          </a:xfrm>
          <a:custGeom>
            <a:avLst/>
            <a:gdLst/>
            <a:ahLst/>
            <a:cxnLst/>
            <a:rect l="l" t="t" r="r" b="b"/>
            <a:pathLst>
              <a:path w="554355" h="419735">
                <a:moveTo>
                  <a:pt x="0" y="42037"/>
                </a:moveTo>
                <a:lnTo>
                  <a:pt x="3280" y="25663"/>
                </a:lnTo>
                <a:lnTo>
                  <a:pt x="12239" y="12303"/>
                </a:lnTo>
                <a:lnTo>
                  <a:pt x="25556" y="3300"/>
                </a:lnTo>
                <a:lnTo>
                  <a:pt x="41909" y="0"/>
                </a:lnTo>
                <a:lnTo>
                  <a:pt x="512317" y="0"/>
                </a:lnTo>
                <a:lnTo>
                  <a:pt x="528617" y="3300"/>
                </a:lnTo>
                <a:lnTo>
                  <a:pt x="541940" y="12303"/>
                </a:lnTo>
                <a:lnTo>
                  <a:pt x="550929" y="25663"/>
                </a:lnTo>
                <a:lnTo>
                  <a:pt x="554228" y="42037"/>
                </a:lnTo>
                <a:lnTo>
                  <a:pt x="554228" y="377698"/>
                </a:lnTo>
                <a:lnTo>
                  <a:pt x="550929" y="394071"/>
                </a:lnTo>
                <a:lnTo>
                  <a:pt x="541940" y="407431"/>
                </a:lnTo>
                <a:lnTo>
                  <a:pt x="528617" y="416434"/>
                </a:lnTo>
                <a:lnTo>
                  <a:pt x="512317" y="419735"/>
                </a:lnTo>
                <a:lnTo>
                  <a:pt x="41909" y="419735"/>
                </a:lnTo>
                <a:lnTo>
                  <a:pt x="25556" y="416434"/>
                </a:lnTo>
                <a:lnTo>
                  <a:pt x="12239" y="407431"/>
                </a:lnTo>
                <a:lnTo>
                  <a:pt x="3280" y="394071"/>
                </a:lnTo>
                <a:lnTo>
                  <a:pt x="0" y="377698"/>
                </a:lnTo>
                <a:lnTo>
                  <a:pt x="0" y="42037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62735" y="3678981"/>
            <a:ext cx="48450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R="5080" indent="19685">
              <a:lnSpc>
                <a:spcPct val="92100"/>
              </a:lnSpc>
            </a:pPr>
            <a:r>
              <a:rPr dirty="0" sz="700" spc="-5">
                <a:latin typeface="Calibri"/>
                <a:cs typeface="Calibri"/>
              </a:rPr>
              <a:t>Insuffisance  </a:t>
            </a:r>
            <a:r>
              <a:rPr dirty="0" sz="700" spc="-10">
                <a:latin typeface="Calibri"/>
                <a:cs typeface="Calibri"/>
              </a:rPr>
              <a:t>de</a:t>
            </a:r>
            <a:r>
              <a:rPr dirty="0" sz="700" spc="-60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formation  </a:t>
            </a:r>
            <a:r>
              <a:rPr dirty="0" sz="700" spc="-10">
                <a:latin typeface="Calibri"/>
                <a:cs typeface="Calibri"/>
              </a:rPr>
              <a:t>pedagogique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57173" y="4041901"/>
            <a:ext cx="640715" cy="361315"/>
          </a:xfrm>
          <a:custGeom>
            <a:avLst/>
            <a:gdLst/>
            <a:ahLst/>
            <a:cxnLst/>
            <a:rect l="l" t="t" r="r" b="b"/>
            <a:pathLst>
              <a:path w="640714" h="361314">
                <a:moveTo>
                  <a:pt x="640511" y="0"/>
                </a:moveTo>
                <a:lnTo>
                  <a:pt x="640511" y="180720"/>
                </a:lnTo>
                <a:lnTo>
                  <a:pt x="0" y="180720"/>
                </a:lnTo>
                <a:lnTo>
                  <a:pt x="0" y="361314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36548" y="4403216"/>
            <a:ext cx="441325" cy="422909"/>
          </a:xfrm>
          <a:custGeom>
            <a:avLst/>
            <a:gdLst/>
            <a:ahLst/>
            <a:cxnLst/>
            <a:rect l="l" t="t" r="r" b="b"/>
            <a:pathLst>
              <a:path w="441325" h="422910">
                <a:moveTo>
                  <a:pt x="398983" y="0"/>
                </a:moveTo>
                <a:lnTo>
                  <a:pt x="42278" y="0"/>
                </a:lnTo>
                <a:lnTo>
                  <a:pt x="25824" y="3321"/>
                </a:lnTo>
                <a:lnTo>
                  <a:pt x="12385" y="12382"/>
                </a:lnTo>
                <a:lnTo>
                  <a:pt x="3323" y="25824"/>
                </a:lnTo>
                <a:lnTo>
                  <a:pt x="0" y="42290"/>
                </a:lnTo>
                <a:lnTo>
                  <a:pt x="0" y="380491"/>
                </a:lnTo>
                <a:lnTo>
                  <a:pt x="3323" y="396958"/>
                </a:lnTo>
                <a:lnTo>
                  <a:pt x="12385" y="410400"/>
                </a:lnTo>
                <a:lnTo>
                  <a:pt x="25824" y="419461"/>
                </a:lnTo>
                <a:lnTo>
                  <a:pt x="42278" y="422782"/>
                </a:lnTo>
                <a:lnTo>
                  <a:pt x="398983" y="422782"/>
                </a:lnTo>
                <a:lnTo>
                  <a:pt x="415449" y="419461"/>
                </a:lnTo>
                <a:lnTo>
                  <a:pt x="428891" y="410400"/>
                </a:lnTo>
                <a:lnTo>
                  <a:pt x="437952" y="396958"/>
                </a:lnTo>
                <a:lnTo>
                  <a:pt x="441274" y="380491"/>
                </a:lnTo>
                <a:lnTo>
                  <a:pt x="441274" y="42290"/>
                </a:lnTo>
                <a:lnTo>
                  <a:pt x="437952" y="25824"/>
                </a:lnTo>
                <a:lnTo>
                  <a:pt x="428891" y="12382"/>
                </a:lnTo>
                <a:lnTo>
                  <a:pt x="415449" y="3321"/>
                </a:lnTo>
                <a:lnTo>
                  <a:pt x="398983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36548" y="4403216"/>
            <a:ext cx="441325" cy="422909"/>
          </a:xfrm>
          <a:custGeom>
            <a:avLst/>
            <a:gdLst/>
            <a:ahLst/>
            <a:cxnLst/>
            <a:rect l="l" t="t" r="r" b="b"/>
            <a:pathLst>
              <a:path w="441325" h="422910">
                <a:moveTo>
                  <a:pt x="0" y="42290"/>
                </a:moveTo>
                <a:lnTo>
                  <a:pt x="3323" y="25824"/>
                </a:lnTo>
                <a:lnTo>
                  <a:pt x="12385" y="12382"/>
                </a:lnTo>
                <a:lnTo>
                  <a:pt x="25824" y="3321"/>
                </a:lnTo>
                <a:lnTo>
                  <a:pt x="42278" y="0"/>
                </a:lnTo>
                <a:lnTo>
                  <a:pt x="398983" y="0"/>
                </a:lnTo>
                <a:lnTo>
                  <a:pt x="415449" y="3321"/>
                </a:lnTo>
                <a:lnTo>
                  <a:pt x="428891" y="12382"/>
                </a:lnTo>
                <a:lnTo>
                  <a:pt x="437952" y="25824"/>
                </a:lnTo>
                <a:lnTo>
                  <a:pt x="441274" y="42290"/>
                </a:lnTo>
                <a:lnTo>
                  <a:pt x="441274" y="380491"/>
                </a:lnTo>
                <a:lnTo>
                  <a:pt x="437952" y="396958"/>
                </a:lnTo>
                <a:lnTo>
                  <a:pt x="428891" y="410400"/>
                </a:lnTo>
                <a:lnTo>
                  <a:pt x="415449" y="419461"/>
                </a:lnTo>
                <a:lnTo>
                  <a:pt x="398983" y="422782"/>
                </a:lnTo>
                <a:lnTo>
                  <a:pt x="42278" y="422782"/>
                </a:lnTo>
                <a:lnTo>
                  <a:pt x="25824" y="419461"/>
                </a:lnTo>
                <a:lnTo>
                  <a:pt x="12385" y="410400"/>
                </a:lnTo>
                <a:lnTo>
                  <a:pt x="3323" y="396958"/>
                </a:lnTo>
                <a:lnTo>
                  <a:pt x="0" y="380491"/>
                </a:lnTo>
                <a:lnTo>
                  <a:pt x="0" y="4229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98524" y="4507483"/>
            <a:ext cx="3276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R="5080" indent="2540">
              <a:lnSpc>
                <a:spcPct val="91000"/>
              </a:lnSpc>
            </a:pPr>
            <a:r>
              <a:rPr dirty="0" sz="500">
                <a:latin typeface="Calibri"/>
                <a:cs typeface="Calibri"/>
              </a:rPr>
              <a:t>I</a:t>
            </a:r>
            <a:r>
              <a:rPr dirty="0" sz="500" spc="-5">
                <a:latin typeface="Calibri"/>
                <a:cs typeface="Calibri"/>
              </a:rPr>
              <a:t>n</a:t>
            </a:r>
            <a:r>
              <a:rPr dirty="0" sz="500" spc="-10">
                <a:latin typeface="Calibri"/>
                <a:cs typeface="Calibri"/>
              </a:rPr>
              <a:t>s</a:t>
            </a:r>
            <a:r>
              <a:rPr dirty="0" sz="500" spc="-5">
                <a:latin typeface="Calibri"/>
                <a:cs typeface="Calibri"/>
              </a:rPr>
              <a:t>u</a:t>
            </a:r>
            <a:r>
              <a:rPr dirty="0" sz="500">
                <a:latin typeface="Calibri"/>
                <a:cs typeface="Calibri"/>
              </a:rPr>
              <a:t>ffi</a:t>
            </a:r>
            <a:r>
              <a:rPr dirty="0" sz="500" spc="-5">
                <a:latin typeface="Calibri"/>
                <a:cs typeface="Calibri"/>
              </a:rPr>
              <a:t>s</a:t>
            </a:r>
            <a:r>
              <a:rPr dirty="0" sz="500">
                <a:latin typeface="Calibri"/>
                <a:cs typeface="Calibri"/>
              </a:rPr>
              <a:t>a</a:t>
            </a:r>
            <a:r>
              <a:rPr dirty="0" sz="500" spc="-5">
                <a:latin typeface="Calibri"/>
                <a:cs typeface="Calibri"/>
              </a:rPr>
              <a:t>n</a:t>
            </a:r>
            <a:r>
              <a:rPr dirty="0" sz="500">
                <a:latin typeface="Calibri"/>
                <a:cs typeface="Calibri"/>
              </a:rPr>
              <a:t>ce  </a:t>
            </a:r>
            <a:r>
              <a:rPr dirty="0" sz="500" spc="-5">
                <a:latin typeface="Calibri"/>
                <a:cs typeface="Calibri"/>
              </a:rPr>
              <a:t>du </a:t>
            </a:r>
            <a:r>
              <a:rPr dirty="0" sz="500">
                <a:latin typeface="Calibri"/>
                <a:cs typeface="Calibri"/>
              </a:rPr>
              <a:t>nombre  </a:t>
            </a:r>
            <a:r>
              <a:rPr dirty="0" sz="500" spc="-5">
                <a:latin typeface="Calibri"/>
                <a:cs typeface="Calibri"/>
              </a:rPr>
              <a:t>d'</a:t>
            </a:r>
            <a:r>
              <a:rPr dirty="0" sz="500">
                <a:latin typeface="Calibri"/>
                <a:cs typeface="Calibri"/>
              </a:rPr>
              <a:t>enca</a:t>
            </a:r>
            <a:r>
              <a:rPr dirty="0" sz="500" spc="-5">
                <a:latin typeface="Calibri"/>
                <a:cs typeface="Calibri"/>
              </a:rPr>
              <a:t>d</a:t>
            </a:r>
            <a:r>
              <a:rPr dirty="0" sz="500">
                <a:latin typeface="Calibri"/>
                <a:cs typeface="Calibri"/>
              </a:rPr>
              <a:t>reur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797050" y="4041901"/>
            <a:ext cx="635" cy="337820"/>
          </a:xfrm>
          <a:custGeom>
            <a:avLst/>
            <a:gdLst/>
            <a:ahLst/>
            <a:cxnLst/>
            <a:rect l="l" t="t" r="r" b="b"/>
            <a:pathLst>
              <a:path w="635" h="337820">
                <a:moveTo>
                  <a:pt x="317" y="0"/>
                </a:moveTo>
                <a:lnTo>
                  <a:pt x="317" y="337311"/>
                </a:lnTo>
              </a:path>
            </a:pathLst>
          </a:custGeom>
          <a:ln w="3175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98853" y="4379086"/>
            <a:ext cx="596900" cy="327025"/>
          </a:xfrm>
          <a:custGeom>
            <a:avLst/>
            <a:gdLst/>
            <a:ahLst/>
            <a:cxnLst/>
            <a:rect l="l" t="t" r="r" b="b"/>
            <a:pathLst>
              <a:path w="596900" h="327025">
                <a:moveTo>
                  <a:pt x="563753" y="0"/>
                </a:moveTo>
                <a:lnTo>
                  <a:pt x="32765" y="0"/>
                </a:lnTo>
                <a:lnTo>
                  <a:pt x="19984" y="2583"/>
                </a:lnTo>
                <a:lnTo>
                  <a:pt x="9572" y="9620"/>
                </a:lnTo>
                <a:lnTo>
                  <a:pt x="2565" y="20038"/>
                </a:lnTo>
                <a:lnTo>
                  <a:pt x="0" y="32766"/>
                </a:lnTo>
                <a:lnTo>
                  <a:pt x="0" y="294259"/>
                </a:lnTo>
                <a:lnTo>
                  <a:pt x="2565" y="306966"/>
                </a:lnTo>
                <a:lnTo>
                  <a:pt x="9572" y="317341"/>
                </a:lnTo>
                <a:lnTo>
                  <a:pt x="19984" y="324334"/>
                </a:lnTo>
                <a:lnTo>
                  <a:pt x="32765" y="326898"/>
                </a:lnTo>
                <a:lnTo>
                  <a:pt x="563753" y="326898"/>
                </a:lnTo>
                <a:lnTo>
                  <a:pt x="576534" y="324334"/>
                </a:lnTo>
                <a:lnTo>
                  <a:pt x="586946" y="317341"/>
                </a:lnTo>
                <a:lnTo>
                  <a:pt x="593953" y="306966"/>
                </a:lnTo>
                <a:lnTo>
                  <a:pt x="596519" y="294259"/>
                </a:lnTo>
                <a:lnTo>
                  <a:pt x="596519" y="32766"/>
                </a:lnTo>
                <a:lnTo>
                  <a:pt x="593953" y="20038"/>
                </a:lnTo>
                <a:lnTo>
                  <a:pt x="586946" y="9620"/>
                </a:lnTo>
                <a:lnTo>
                  <a:pt x="576534" y="2583"/>
                </a:lnTo>
                <a:lnTo>
                  <a:pt x="563753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98853" y="4379086"/>
            <a:ext cx="596900" cy="327025"/>
          </a:xfrm>
          <a:custGeom>
            <a:avLst/>
            <a:gdLst/>
            <a:ahLst/>
            <a:cxnLst/>
            <a:rect l="l" t="t" r="r" b="b"/>
            <a:pathLst>
              <a:path w="596900" h="327025">
                <a:moveTo>
                  <a:pt x="0" y="32766"/>
                </a:moveTo>
                <a:lnTo>
                  <a:pt x="2565" y="20038"/>
                </a:lnTo>
                <a:lnTo>
                  <a:pt x="9572" y="9620"/>
                </a:lnTo>
                <a:lnTo>
                  <a:pt x="19984" y="2583"/>
                </a:lnTo>
                <a:lnTo>
                  <a:pt x="32765" y="0"/>
                </a:lnTo>
                <a:lnTo>
                  <a:pt x="563753" y="0"/>
                </a:lnTo>
                <a:lnTo>
                  <a:pt x="576534" y="2583"/>
                </a:lnTo>
                <a:lnTo>
                  <a:pt x="586946" y="9620"/>
                </a:lnTo>
                <a:lnTo>
                  <a:pt x="593953" y="20038"/>
                </a:lnTo>
                <a:lnTo>
                  <a:pt x="596519" y="32766"/>
                </a:lnTo>
                <a:lnTo>
                  <a:pt x="596519" y="294259"/>
                </a:lnTo>
                <a:lnTo>
                  <a:pt x="593953" y="306966"/>
                </a:lnTo>
                <a:lnTo>
                  <a:pt x="586946" y="317341"/>
                </a:lnTo>
                <a:lnTo>
                  <a:pt x="576534" y="324334"/>
                </a:lnTo>
                <a:lnTo>
                  <a:pt x="563753" y="326898"/>
                </a:lnTo>
                <a:lnTo>
                  <a:pt x="32765" y="326898"/>
                </a:lnTo>
                <a:lnTo>
                  <a:pt x="19984" y="324334"/>
                </a:lnTo>
                <a:lnTo>
                  <a:pt x="9572" y="317341"/>
                </a:lnTo>
                <a:lnTo>
                  <a:pt x="2565" y="306966"/>
                </a:lnTo>
                <a:lnTo>
                  <a:pt x="0" y="294259"/>
                </a:lnTo>
                <a:lnTo>
                  <a:pt x="0" y="32766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29461" y="4435220"/>
            <a:ext cx="5492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 indent="-635">
              <a:lnSpc>
                <a:spcPct val="91000"/>
              </a:lnSpc>
            </a:pPr>
            <a:r>
              <a:rPr dirty="0" sz="500" spc="-5">
                <a:latin typeface="Calibri"/>
                <a:cs typeface="Calibri"/>
              </a:rPr>
              <a:t>Insuffisance de  </a:t>
            </a:r>
            <a:r>
              <a:rPr dirty="0" sz="500">
                <a:latin typeface="Calibri"/>
                <a:cs typeface="Calibri"/>
              </a:rPr>
              <a:t>moyens</a:t>
            </a:r>
            <a:r>
              <a:rPr dirty="0" sz="500" spc="-6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financiers</a:t>
            </a:r>
            <a:r>
              <a:rPr dirty="0" sz="500" spc="-6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et  matériels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97685" y="4041901"/>
            <a:ext cx="768985" cy="340360"/>
          </a:xfrm>
          <a:custGeom>
            <a:avLst/>
            <a:gdLst/>
            <a:ahLst/>
            <a:cxnLst/>
            <a:rect l="l" t="t" r="r" b="b"/>
            <a:pathLst>
              <a:path w="768985" h="340360">
                <a:moveTo>
                  <a:pt x="0" y="0"/>
                </a:moveTo>
                <a:lnTo>
                  <a:pt x="0" y="170052"/>
                </a:lnTo>
                <a:lnTo>
                  <a:pt x="768731" y="170052"/>
                </a:lnTo>
                <a:lnTo>
                  <a:pt x="768731" y="340105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261742" y="4382007"/>
            <a:ext cx="609600" cy="373380"/>
          </a:xfrm>
          <a:custGeom>
            <a:avLst/>
            <a:gdLst/>
            <a:ahLst/>
            <a:cxnLst/>
            <a:rect l="l" t="t" r="r" b="b"/>
            <a:pathLst>
              <a:path w="609600" h="373379">
                <a:moveTo>
                  <a:pt x="572007" y="0"/>
                </a:moveTo>
                <a:lnTo>
                  <a:pt x="37337" y="0"/>
                </a:lnTo>
                <a:lnTo>
                  <a:pt x="22824" y="2940"/>
                </a:lnTo>
                <a:lnTo>
                  <a:pt x="10953" y="10953"/>
                </a:lnTo>
                <a:lnTo>
                  <a:pt x="2940" y="22824"/>
                </a:lnTo>
                <a:lnTo>
                  <a:pt x="0" y="37337"/>
                </a:lnTo>
                <a:lnTo>
                  <a:pt x="0" y="335914"/>
                </a:lnTo>
                <a:lnTo>
                  <a:pt x="2940" y="350482"/>
                </a:lnTo>
                <a:lnTo>
                  <a:pt x="10953" y="362346"/>
                </a:lnTo>
                <a:lnTo>
                  <a:pt x="22824" y="370330"/>
                </a:lnTo>
                <a:lnTo>
                  <a:pt x="37337" y="373252"/>
                </a:lnTo>
                <a:lnTo>
                  <a:pt x="572007" y="373252"/>
                </a:lnTo>
                <a:lnTo>
                  <a:pt x="586521" y="370330"/>
                </a:lnTo>
                <a:lnTo>
                  <a:pt x="598392" y="362346"/>
                </a:lnTo>
                <a:lnTo>
                  <a:pt x="606405" y="350482"/>
                </a:lnTo>
                <a:lnTo>
                  <a:pt x="609345" y="335914"/>
                </a:lnTo>
                <a:lnTo>
                  <a:pt x="609345" y="37337"/>
                </a:lnTo>
                <a:lnTo>
                  <a:pt x="606405" y="22824"/>
                </a:lnTo>
                <a:lnTo>
                  <a:pt x="598392" y="10953"/>
                </a:lnTo>
                <a:lnTo>
                  <a:pt x="586521" y="2940"/>
                </a:lnTo>
                <a:lnTo>
                  <a:pt x="572007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61742" y="4382007"/>
            <a:ext cx="609600" cy="373380"/>
          </a:xfrm>
          <a:custGeom>
            <a:avLst/>
            <a:gdLst/>
            <a:ahLst/>
            <a:cxnLst/>
            <a:rect l="l" t="t" r="r" b="b"/>
            <a:pathLst>
              <a:path w="609600" h="373379">
                <a:moveTo>
                  <a:pt x="0" y="37337"/>
                </a:moveTo>
                <a:lnTo>
                  <a:pt x="2940" y="22824"/>
                </a:lnTo>
                <a:lnTo>
                  <a:pt x="10953" y="10953"/>
                </a:lnTo>
                <a:lnTo>
                  <a:pt x="22824" y="2940"/>
                </a:lnTo>
                <a:lnTo>
                  <a:pt x="37337" y="0"/>
                </a:lnTo>
                <a:lnTo>
                  <a:pt x="572007" y="0"/>
                </a:lnTo>
                <a:lnTo>
                  <a:pt x="586521" y="2940"/>
                </a:lnTo>
                <a:lnTo>
                  <a:pt x="598392" y="10953"/>
                </a:lnTo>
                <a:lnTo>
                  <a:pt x="606405" y="22824"/>
                </a:lnTo>
                <a:lnTo>
                  <a:pt x="609345" y="37337"/>
                </a:lnTo>
                <a:lnTo>
                  <a:pt x="609345" y="335914"/>
                </a:lnTo>
                <a:lnTo>
                  <a:pt x="606405" y="350482"/>
                </a:lnTo>
                <a:lnTo>
                  <a:pt x="598392" y="362346"/>
                </a:lnTo>
                <a:lnTo>
                  <a:pt x="586521" y="370330"/>
                </a:lnTo>
                <a:lnTo>
                  <a:pt x="572007" y="373252"/>
                </a:lnTo>
                <a:lnTo>
                  <a:pt x="37337" y="373252"/>
                </a:lnTo>
                <a:lnTo>
                  <a:pt x="22824" y="370330"/>
                </a:lnTo>
                <a:lnTo>
                  <a:pt x="10953" y="362346"/>
                </a:lnTo>
                <a:lnTo>
                  <a:pt x="2940" y="350482"/>
                </a:lnTo>
                <a:lnTo>
                  <a:pt x="0" y="335914"/>
                </a:lnTo>
                <a:lnTo>
                  <a:pt x="0" y="37337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308860" y="4461382"/>
            <a:ext cx="5264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6360" marR="5080" indent="-86995">
              <a:lnSpc>
                <a:spcPct val="91000"/>
              </a:lnSpc>
            </a:pPr>
            <a:r>
              <a:rPr dirty="0" sz="500" spc="-5">
                <a:latin typeface="Calibri"/>
                <a:cs typeface="Calibri"/>
              </a:rPr>
              <a:t>Insuffisance de</a:t>
            </a:r>
            <a:r>
              <a:rPr dirty="0" sz="500" spc="-6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plan  </a:t>
            </a:r>
            <a:r>
              <a:rPr dirty="0" sz="500" spc="-5">
                <a:latin typeface="Calibri"/>
                <a:cs typeface="Calibri"/>
              </a:rPr>
              <a:t>de </a:t>
            </a:r>
            <a:r>
              <a:rPr dirty="0" sz="500">
                <a:latin typeface="Calibri"/>
                <a:cs typeface="Calibri"/>
              </a:rPr>
              <a:t>formation  </a:t>
            </a:r>
            <a:r>
              <a:rPr dirty="0" sz="500" spc="-5">
                <a:latin typeface="Calibri"/>
                <a:cs typeface="Calibri"/>
              </a:rPr>
              <a:t>pédagogique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10104" y="3480434"/>
            <a:ext cx="316230" cy="144780"/>
          </a:xfrm>
          <a:custGeom>
            <a:avLst/>
            <a:gdLst/>
            <a:ahLst/>
            <a:cxnLst/>
            <a:rect l="l" t="t" r="r" b="b"/>
            <a:pathLst>
              <a:path w="316230" h="144779">
                <a:moveTo>
                  <a:pt x="0" y="0"/>
                </a:moveTo>
                <a:lnTo>
                  <a:pt x="0" y="72390"/>
                </a:lnTo>
                <a:lnTo>
                  <a:pt x="316230" y="72390"/>
                </a:lnTo>
                <a:lnTo>
                  <a:pt x="316230" y="144779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156841" y="3625214"/>
            <a:ext cx="539115" cy="436880"/>
          </a:xfrm>
          <a:custGeom>
            <a:avLst/>
            <a:gdLst/>
            <a:ahLst/>
            <a:cxnLst/>
            <a:rect l="l" t="t" r="r" b="b"/>
            <a:pathLst>
              <a:path w="539114" h="436879">
                <a:moveTo>
                  <a:pt x="495172" y="0"/>
                </a:moveTo>
                <a:lnTo>
                  <a:pt x="43687" y="0"/>
                </a:lnTo>
                <a:lnTo>
                  <a:pt x="26681" y="3432"/>
                </a:lnTo>
                <a:lnTo>
                  <a:pt x="12795" y="12795"/>
                </a:lnTo>
                <a:lnTo>
                  <a:pt x="3432" y="26681"/>
                </a:lnTo>
                <a:lnTo>
                  <a:pt x="0" y="43688"/>
                </a:lnTo>
                <a:lnTo>
                  <a:pt x="0" y="392684"/>
                </a:lnTo>
                <a:lnTo>
                  <a:pt x="3432" y="409690"/>
                </a:lnTo>
                <a:lnTo>
                  <a:pt x="12795" y="423576"/>
                </a:lnTo>
                <a:lnTo>
                  <a:pt x="26681" y="432939"/>
                </a:lnTo>
                <a:lnTo>
                  <a:pt x="43687" y="436372"/>
                </a:lnTo>
                <a:lnTo>
                  <a:pt x="495172" y="436372"/>
                </a:lnTo>
                <a:lnTo>
                  <a:pt x="512179" y="432939"/>
                </a:lnTo>
                <a:lnTo>
                  <a:pt x="526065" y="423576"/>
                </a:lnTo>
                <a:lnTo>
                  <a:pt x="535428" y="409690"/>
                </a:lnTo>
                <a:lnTo>
                  <a:pt x="538860" y="392684"/>
                </a:lnTo>
                <a:lnTo>
                  <a:pt x="538860" y="43688"/>
                </a:lnTo>
                <a:lnTo>
                  <a:pt x="535428" y="26681"/>
                </a:lnTo>
                <a:lnTo>
                  <a:pt x="526065" y="12795"/>
                </a:lnTo>
                <a:lnTo>
                  <a:pt x="512179" y="3432"/>
                </a:lnTo>
                <a:lnTo>
                  <a:pt x="495172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156841" y="3625214"/>
            <a:ext cx="539115" cy="436880"/>
          </a:xfrm>
          <a:custGeom>
            <a:avLst/>
            <a:gdLst/>
            <a:ahLst/>
            <a:cxnLst/>
            <a:rect l="l" t="t" r="r" b="b"/>
            <a:pathLst>
              <a:path w="539114" h="436879">
                <a:moveTo>
                  <a:pt x="0" y="43688"/>
                </a:moveTo>
                <a:lnTo>
                  <a:pt x="3432" y="26681"/>
                </a:lnTo>
                <a:lnTo>
                  <a:pt x="12795" y="12795"/>
                </a:lnTo>
                <a:lnTo>
                  <a:pt x="26681" y="3432"/>
                </a:lnTo>
                <a:lnTo>
                  <a:pt x="43687" y="0"/>
                </a:lnTo>
                <a:lnTo>
                  <a:pt x="495172" y="0"/>
                </a:lnTo>
                <a:lnTo>
                  <a:pt x="512179" y="3432"/>
                </a:lnTo>
                <a:lnTo>
                  <a:pt x="526065" y="12795"/>
                </a:lnTo>
                <a:lnTo>
                  <a:pt x="535428" y="26681"/>
                </a:lnTo>
                <a:lnTo>
                  <a:pt x="538860" y="43688"/>
                </a:lnTo>
                <a:lnTo>
                  <a:pt x="538860" y="392684"/>
                </a:lnTo>
                <a:lnTo>
                  <a:pt x="535428" y="409690"/>
                </a:lnTo>
                <a:lnTo>
                  <a:pt x="526065" y="423576"/>
                </a:lnTo>
                <a:lnTo>
                  <a:pt x="512179" y="432939"/>
                </a:lnTo>
                <a:lnTo>
                  <a:pt x="495172" y="436372"/>
                </a:lnTo>
                <a:lnTo>
                  <a:pt x="43687" y="436372"/>
                </a:lnTo>
                <a:lnTo>
                  <a:pt x="26681" y="432939"/>
                </a:lnTo>
                <a:lnTo>
                  <a:pt x="12795" y="423576"/>
                </a:lnTo>
                <a:lnTo>
                  <a:pt x="3432" y="409690"/>
                </a:lnTo>
                <a:lnTo>
                  <a:pt x="0" y="392684"/>
                </a:lnTo>
                <a:lnTo>
                  <a:pt x="0" y="43688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199132" y="3630248"/>
            <a:ext cx="467995" cy="421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 indent="635">
              <a:lnSpc>
                <a:spcPct val="91300"/>
              </a:lnSpc>
            </a:pPr>
            <a:r>
              <a:rPr dirty="0" sz="600">
                <a:latin typeface="Calibri"/>
                <a:cs typeface="Calibri"/>
              </a:rPr>
              <a:t>P</a:t>
            </a:r>
            <a:r>
              <a:rPr dirty="0" sz="600" spc="-10">
                <a:latin typeface="Calibri"/>
                <a:cs typeface="Calibri"/>
              </a:rPr>
              <a:t>r</a:t>
            </a:r>
            <a:r>
              <a:rPr dirty="0" sz="600">
                <a:latin typeface="Calibri"/>
                <a:cs typeface="Calibri"/>
              </a:rPr>
              <a:t>é</a:t>
            </a:r>
            <a:r>
              <a:rPr dirty="0" sz="600" spc="-5">
                <a:latin typeface="Calibri"/>
                <a:cs typeface="Calibri"/>
              </a:rPr>
              <a:t>d</a:t>
            </a:r>
            <a:r>
              <a:rPr dirty="0" sz="600" spc="-10">
                <a:latin typeface="Calibri"/>
                <a:cs typeface="Calibri"/>
              </a:rPr>
              <a:t>o</a:t>
            </a:r>
            <a:r>
              <a:rPr dirty="0" sz="600">
                <a:latin typeface="Calibri"/>
                <a:cs typeface="Calibri"/>
              </a:rPr>
              <a:t>m</a:t>
            </a:r>
            <a:r>
              <a:rPr dirty="0" sz="600" spc="-10">
                <a:latin typeface="Calibri"/>
                <a:cs typeface="Calibri"/>
              </a:rPr>
              <a:t>i</a:t>
            </a:r>
            <a:r>
              <a:rPr dirty="0" sz="600" spc="-5">
                <a:latin typeface="Calibri"/>
                <a:cs typeface="Calibri"/>
              </a:rPr>
              <a:t>n</a:t>
            </a:r>
            <a:r>
              <a:rPr dirty="0" sz="600">
                <a:latin typeface="Calibri"/>
                <a:cs typeface="Calibri"/>
              </a:rPr>
              <a:t>a</a:t>
            </a:r>
            <a:r>
              <a:rPr dirty="0" sz="600" spc="-5">
                <a:latin typeface="Calibri"/>
                <a:cs typeface="Calibri"/>
              </a:rPr>
              <a:t>nc</a:t>
            </a:r>
            <a:r>
              <a:rPr dirty="0" sz="600">
                <a:latin typeface="Calibri"/>
                <a:cs typeface="Calibri"/>
              </a:rPr>
              <a:t>e  </a:t>
            </a:r>
            <a:r>
              <a:rPr dirty="0" sz="600" spc="-5">
                <a:latin typeface="Calibri"/>
                <a:cs typeface="Calibri"/>
              </a:rPr>
              <a:t>des      Enseignants  Non    Fonc</a:t>
            </a:r>
            <a:r>
              <a:rPr dirty="0" sz="600">
                <a:latin typeface="Calibri"/>
                <a:cs typeface="Calibri"/>
              </a:rPr>
              <a:t>t</a:t>
            </a:r>
            <a:r>
              <a:rPr dirty="0" sz="600" spc="-10">
                <a:latin typeface="Calibri"/>
                <a:cs typeface="Calibri"/>
              </a:rPr>
              <a:t>i</a:t>
            </a:r>
            <a:r>
              <a:rPr dirty="0" sz="600" spc="-5">
                <a:latin typeface="Calibri"/>
                <a:cs typeface="Calibri"/>
              </a:rPr>
              <a:t>onn</a:t>
            </a:r>
            <a:r>
              <a:rPr dirty="0" sz="600">
                <a:latin typeface="Calibri"/>
                <a:cs typeface="Calibri"/>
              </a:rPr>
              <a:t>a</a:t>
            </a:r>
            <a:r>
              <a:rPr dirty="0" sz="600" spc="-5">
                <a:latin typeface="Calibri"/>
                <a:cs typeface="Calibri"/>
              </a:rPr>
              <a:t>i</a:t>
            </a:r>
            <a:r>
              <a:rPr dirty="0" sz="600" spc="-10">
                <a:latin typeface="Calibri"/>
                <a:cs typeface="Calibri"/>
              </a:rPr>
              <a:t>r</a:t>
            </a:r>
            <a:r>
              <a:rPr dirty="0" sz="600">
                <a:latin typeface="Calibri"/>
                <a:cs typeface="Calibri"/>
              </a:rPr>
              <a:t>es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51097" y="3012947"/>
            <a:ext cx="705485" cy="175260"/>
          </a:xfrm>
          <a:custGeom>
            <a:avLst/>
            <a:gdLst/>
            <a:ahLst/>
            <a:cxnLst/>
            <a:rect l="l" t="t" r="r" b="b"/>
            <a:pathLst>
              <a:path w="705485" h="175260">
                <a:moveTo>
                  <a:pt x="705357" y="0"/>
                </a:moveTo>
                <a:lnTo>
                  <a:pt x="705357" y="87502"/>
                </a:lnTo>
                <a:lnTo>
                  <a:pt x="0" y="87502"/>
                </a:lnTo>
                <a:lnTo>
                  <a:pt x="0" y="175005"/>
                </a:lnTo>
              </a:path>
            </a:pathLst>
          </a:custGeom>
          <a:ln w="12700">
            <a:solidFill>
              <a:srgbClr val="467AA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54122" y="3187953"/>
            <a:ext cx="1394460" cy="431165"/>
          </a:xfrm>
          <a:custGeom>
            <a:avLst/>
            <a:gdLst/>
            <a:ahLst/>
            <a:cxnLst/>
            <a:rect l="l" t="t" r="r" b="b"/>
            <a:pathLst>
              <a:path w="1394460" h="431164">
                <a:moveTo>
                  <a:pt x="1350772" y="0"/>
                </a:moveTo>
                <a:lnTo>
                  <a:pt x="43179" y="0"/>
                </a:lnTo>
                <a:lnTo>
                  <a:pt x="26360" y="3389"/>
                </a:lnTo>
                <a:lnTo>
                  <a:pt x="12636" y="12636"/>
                </a:lnTo>
                <a:lnTo>
                  <a:pt x="3389" y="26360"/>
                </a:lnTo>
                <a:lnTo>
                  <a:pt x="0" y="43179"/>
                </a:lnTo>
                <a:lnTo>
                  <a:pt x="0" y="387857"/>
                </a:lnTo>
                <a:lnTo>
                  <a:pt x="3389" y="404604"/>
                </a:lnTo>
                <a:lnTo>
                  <a:pt x="12636" y="418290"/>
                </a:lnTo>
                <a:lnTo>
                  <a:pt x="26360" y="427523"/>
                </a:lnTo>
                <a:lnTo>
                  <a:pt x="43179" y="430910"/>
                </a:lnTo>
                <a:lnTo>
                  <a:pt x="1350772" y="430910"/>
                </a:lnTo>
                <a:lnTo>
                  <a:pt x="1367591" y="427523"/>
                </a:lnTo>
                <a:lnTo>
                  <a:pt x="1381315" y="418290"/>
                </a:lnTo>
                <a:lnTo>
                  <a:pt x="1390562" y="404604"/>
                </a:lnTo>
                <a:lnTo>
                  <a:pt x="1393952" y="387857"/>
                </a:lnTo>
                <a:lnTo>
                  <a:pt x="1393952" y="43179"/>
                </a:lnTo>
                <a:lnTo>
                  <a:pt x="1390562" y="26360"/>
                </a:lnTo>
                <a:lnTo>
                  <a:pt x="1381315" y="12636"/>
                </a:lnTo>
                <a:lnTo>
                  <a:pt x="1367591" y="3389"/>
                </a:lnTo>
                <a:lnTo>
                  <a:pt x="1350772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54122" y="3187953"/>
            <a:ext cx="1394460" cy="431165"/>
          </a:xfrm>
          <a:custGeom>
            <a:avLst/>
            <a:gdLst/>
            <a:ahLst/>
            <a:cxnLst/>
            <a:rect l="l" t="t" r="r" b="b"/>
            <a:pathLst>
              <a:path w="1394460" h="431164">
                <a:moveTo>
                  <a:pt x="0" y="43179"/>
                </a:moveTo>
                <a:lnTo>
                  <a:pt x="3389" y="26360"/>
                </a:lnTo>
                <a:lnTo>
                  <a:pt x="12636" y="12636"/>
                </a:lnTo>
                <a:lnTo>
                  <a:pt x="26360" y="3389"/>
                </a:lnTo>
                <a:lnTo>
                  <a:pt x="43179" y="0"/>
                </a:lnTo>
                <a:lnTo>
                  <a:pt x="1350772" y="0"/>
                </a:lnTo>
                <a:lnTo>
                  <a:pt x="1367591" y="3389"/>
                </a:lnTo>
                <a:lnTo>
                  <a:pt x="1381315" y="12636"/>
                </a:lnTo>
                <a:lnTo>
                  <a:pt x="1390562" y="26360"/>
                </a:lnTo>
                <a:lnTo>
                  <a:pt x="1393952" y="43179"/>
                </a:lnTo>
                <a:lnTo>
                  <a:pt x="1393952" y="387857"/>
                </a:lnTo>
                <a:lnTo>
                  <a:pt x="1390562" y="404604"/>
                </a:lnTo>
                <a:lnTo>
                  <a:pt x="1381315" y="418290"/>
                </a:lnTo>
                <a:lnTo>
                  <a:pt x="1367591" y="427523"/>
                </a:lnTo>
                <a:lnTo>
                  <a:pt x="1350772" y="430910"/>
                </a:lnTo>
                <a:lnTo>
                  <a:pt x="43179" y="430910"/>
                </a:lnTo>
                <a:lnTo>
                  <a:pt x="26360" y="427523"/>
                </a:lnTo>
                <a:lnTo>
                  <a:pt x="12636" y="418290"/>
                </a:lnTo>
                <a:lnTo>
                  <a:pt x="3389" y="404604"/>
                </a:lnTo>
                <a:lnTo>
                  <a:pt x="0" y="387857"/>
                </a:lnTo>
                <a:lnTo>
                  <a:pt x="0" y="4317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922777" y="3217036"/>
            <a:ext cx="106934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4170" marR="5080" indent="-344805">
              <a:lnSpc>
                <a:spcPct val="102499"/>
              </a:lnSpc>
            </a:pPr>
            <a:r>
              <a:rPr dirty="0" sz="800" b="1">
                <a:latin typeface="Calibri"/>
                <a:cs typeface="Calibri"/>
              </a:rPr>
              <a:t>Insuffisance des</a:t>
            </a:r>
            <a:r>
              <a:rPr dirty="0" sz="800" spc="-114" b="1">
                <a:latin typeface="Calibri"/>
                <a:cs typeface="Calibri"/>
              </a:rPr>
              <a:t> </a:t>
            </a:r>
            <a:r>
              <a:rPr dirty="0" sz="800" b="1">
                <a:latin typeface="Calibri"/>
                <a:cs typeface="Calibri"/>
              </a:rPr>
              <a:t>manuels  </a:t>
            </a:r>
            <a:r>
              <a:rPr dirty="0" sz="800" spc="-5" b="1">
                <a:latin typeface="Calibri"/>
                <a:cs typeface="Calibri"/>
              </a:rPr>
              <a:t>scolaires</a:t>
            </a:r>
            <a:endParaRPr sz="800">
              <a:latin typeface="Calibri"/>
              <a:cs typeface="Calibri"/>
            </a:endParaRPr>
          </a:p>
          <a:p>
            <a:pPr marL="31750">
              <a:lnSpc>
                <a:spcPct val="100000"/>
              </a:lnSpc>
              <a:spcBef>
                <a:spcPts val="15"/>
              </a:spcBef>
            </a:pPr>
            <a:r>
              <a:rPr dirty="0" sz="700" spc="-5" b="1">
                <a:solidFill>
                  <a:srgbClr val="C00000"/>
                </a:solidFill>
                <a:latin typeface="Calibri"/>
                <a:cs typeface="Calibri"/>
              </a:rPr>
              <a:t>5,1 élèves/manuel</a:t>
            </a:r>
            <a:r>
              <a:rPr dirty="0" sz="700" spc="-35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C00000"/>
                </a:solidFill>
                <a:latin typeface="Calibri"/>
                <a:cs typeface="Calibri"/>
              </a:rPr>
              <a:t>français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200907" y="3618864"/>
            <a:ext cx="250190" cy="147320"/>
          </a:xfrm>
          <a:custGeom>
            <a:avLst/>
            <a:gdLst/>
            <a:ahLst/>
            <a:cxnLst/>
            <a:rect l="l" t="t" r="r" b="b"/>
            <a:pathLst>
              <a:path w="250189" h="147320">
                <a:moveTo>
                  <a:pt x="250190" y="0"/>
                </a:moveTo>
                <a:lnTo>
                  <a:pt x="250190" y="73533"/>
                </a:lnTo>
                <a:lnTo>
                  <a:pt x="0" y="73533"/>
                </a:lnTo>
                <a:lnTo>
                  <a:pt x="0" y="146939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982722" y="3765803"/>
            <a:ext cx="436880" cy="532130"/>
          </a:xfrm>
          <a:custGeom>
            <a:avLst/>
            <a:gdLst/>
            <a:ahLst/>
            <a:cxnLst/>
            <a:rect l="l" t="t" r="r" b="b"/>
            <a:pathLst>
              <a:path w="436879" h="532129">
                <a:moveTo>
                  <a:pt x="392683" y="0"/>
                </a:moveTo>
                <a:lnTo>
                  <a:pt x="43687" y="0"/>
                </a:lnTo>
                <a:lnTo>
                  <a:pt x="26681" y="3432"/>
                </a:lnTo>
                <a:lnTo>
                  <a:pt x="12795" y="12795"/>
                </a:lnTo>
                <a:lnTo>
                  <a:pt x="3432" y="26681"/>
                </a:lnTo>
                <a:lnTo>
                  <a:pt x="0" y="43687"/>
                </a:lnTo>
                <a:lnTo>
                  <a:pt x="0" y="488060"/>
                </a:lnTo>
                <a:lnTo>
                  <a:pt x="3432" y="505067"/>
                </a:lnTo>
                <a:lnTo>
                  <a:pt x="12795" y="518953"/>
                </a:lnTo>
                <a:lnTo>
                  <a:pt x="26681" y="528316"/>
                </a:lnTo>
                <a:lnTo>
                  <a:pt x="43687" y="531749"/>
                </a:lnTo>
                <a:lnTo>
                  <a:pt x="392683" y="531749"/>
                </a:lnTo>
                <a:lnTo>
                  <a:pt x="409690" y="528316"/>
                </a:lnTo>
                <a:lnTo>
                  <a:pt x="423576" y="518953"/>
                </a:lnTo>
                <a:lnTo>
                  <a:pt x="432939" y="505067"/>
                </a:lnTo>
                <a:lnTo>
                  <a:pt x="436372" y="488060"/>
                </a:lnTo>
                <a:lnTo>
                  <a:pt x="436372" y="43687"/>
                </a:lnTo>
                <a:lnTo>
                  <a:pt x="432939" y="26681"/>
                </a:lnTo>
                <a:lnTo>
                  <a:pt x="423576" y="12795"/>
                </a:lnTo>
                <a:lnTo>
                  <a:pt x="409690" y="3432"/>
                </a:lnTo>
                <a:lnTo>
                  <a:pt x="392683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82722" y="3765803"/>
            <a:ext cx="436880" cy="532130"/>
          </a:xfrm>
          <a:custGeom>
            <a:avLst/>
            <a:gdLst/>
            <a:ahLst/>
            <a:cxnLst/>
            <a:rect l="l" t="t" r="r" b="b"/>
            <a:pathLst>
              <a:path w="436879" h="532129">
                <a:moveTo>
                  <a:pt x="0" y="43687"/>
                </a:moveTo>
                <a:lnTo>
                  <a:pt x="3432" y="26681"/>
                </a:lnTo>
                <a:lnTo>
                  <a:pt x="12795" y="12795"/>
                </a:lnTo>
                <a:lnTo>
                  <a:pt x="26681" y="3432"/>
                </a:lnTo>
                <a:lnTo>
                  <a:pt x="43687" y="0"/>
                </a:lnTo>
                <a:lnTo>
                  <a:pt x="392683" y="0"/>
                </a:lnTo>
                <a:lnTo>
                  <a:pt x="409690" y="3432"/>
                </a:lnTo>
                <a:lnTo>
                  <a:pt x="423576" y="12795"/>
                </a:lnTo>
                <a:lnTo>
                  <a:pt x="432939" y="26681"/>
                </a:lnTo>
                <a:lnTo>
                  <a:pt x="436372" y="43687"/>
                </a:lnTo>
                <a:lnTo>
                  <a:pt x="436372" y="488060"/>
                </a:lnTo>
                <a:lnTo>
                  <a:pt x="432939" y="505067"/>
                </a:lnTo>
                <a:lnTo>
                  <a:pt x="423576" y="518953"/>
                </a:lnTo>
                <a:lnTo>
                  <a:pt x="409690" y="528316"/>
                </a:lnTo>
                <a:lnTo>
                  <a:pt x="392683" y="531749"/>
                </a:lnTo>
                <a:lnTo>
                  <a:pt x="43687" y="531749"/>
                </a:lnTo>
                <a:lnTo>
                  <a:pt x="26681" y="528316"/>
                </a:lnTo>
                <a:lnTo>
                  <a:pt x="12795" y="518953"/>
                </a:lnTo>
                <a:lnTo>
                  <a:pt x="3432" y="505067"/>
                </a:lnTo>
                <a:lnTo>
                  <a:pt x="0" y="488060"/>
                </a:lnTo>
                <a:lnTo>
                  <a:pt x="0" y="43687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063875" y="3781028"/>
            <a:ext cx="288925" cy="494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ts val="740"/>
              </a:lnSpc>
            </a:pPr>
            <a:r>
              <a:rPr dirty="0" sz="700" spc="-5">
                <a:latin typeface="Calibri"/>
                <a:cs typeface="Calibri"/>
              </a:rPr>
              <a:t>Po</a:t>
            </a:r>
            <a:r>
              <a:rPr dirty="0" sz="700" spc="-15">
                <a:latin typeface="Calibri"/>
                <a:cs typeface="Calibri"/>
              </a:rPr>
              <a:t>u</a:t>
            </a:r>
            <a:r>
              <a:rPr dirty="0" sz="700" spc="-10">
                <a:latin typeface="Calibri"/>
                <a:cs typeface="Calibri"/>
              </a:rPr>
              <a:t>v</a:t>
            </a:r>
            <a:r>
              <a:rPr dirty="0" sz="700" spc="-5">
                <a:latin typeface="Calibri"/>
                <a:cs typeface="Calibri"/>
              </a:rPr>
              <a:t>o</a:t>
            </a:r>
            <a:r>
              <a:rPr dirty="0" sz="700" spc="-10">
                <a:latin typeface="Calibri"/>
                <a:cs typeface="Calibri"/>
              </a:rPr>
              <a:t>i</a:t>
            </a:r>
            <a:r>
              <a:rPr dirty="0" sz="700" spc="-5">
                <a:latin typeface="Calibri"/>
                <a:cs typeface="Calibri"/>
              </a:rPr>
              <a:t>r</a:t>
            </a:r>
            <a:endParaRPr sz="700">
              <a:latin typeface="Calibri"/>
              <a:cs typeface="Calibri"/>
            </a:endParaRPr>
          </a:p>
          <a:p>
            <a:pPr algn="ctr" marL="1270" marR="6985" indent="635">
              <a:lnSpc>
                <a:spcPts val="770"/>
              </a:lnSpc>
              <a:spcBef>
                <a:spcPts val="50"/>
              </a:spcBef>
            </a:pPr>
            <a:r>
              <a:rPr dirty="0" sz="700" spc="-15">
                <a:latin typeface="Calibri"/>
                <a:cs typeface="Calibri"/>
              </a:rPr>
              <a:t>d</a:t>
            </a:r>
            <a:r>
              <a:rPr dirty="0" sz="700" spc="-5">
                <a:latin typeface="Calibri"/>
                <a:cs typeface="Calibri"/>
              </a:rPr>
              <a:t>'a</a:t>
            </a:r>
            <a:r>
              <a:rPr dirty="0" sz="700">
                <a:latin typeface="Calibri"/>
                <a:cs typeface="Calibri"/>
              </a:rPr>
              <a:t>c</a:t>
            </a:r>
            <a:r>
              <a:rPr dirty="0" sz="700" spc="-15">
                <a:latin typeface="Calibri"/>
                <a:cs typeface="Calibri"/>
              </a:rPr>
              <a:t>h</a:t>
            </a:r>
            <a:r>
              <a:rPr dirty="0" sz="700" spc="-5">
                <a:latin typeface="Calibri"/>
                <a:cs typeface="Calibri"/>
              </a:rPr>
              <a:t>at  </a:t>
            </a:r>
            <a:r>
              <a:rPr dirty="0" sz="700" spc="-10">
                <a:latin typeface="Calibri"/>
                <a:cs typeface="Calibri"/>
              </a:rPr>
              <a:t>des  </a:t>
            </a:r>
            <a:r>
              <a:rPr dirty="0" sz="700" spc="-15">
                <a:latin typeface="Calibri"/>
                <a:cs typeface="Calibri"/>
              </a:rPr>
              <a:t>p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0">
                <a:latin typeface="Calibri"/>
                <a:cs typeface="Calibri"/>
              </a:rPr>
              <a:t>r</a:t>
            </a:r>
            <a:r>
              <a:rPr dirty="0" sz="700" spc="-5">
                <a:latin typeface="Calibri"/>
                <a:cs typeface="Calibri"/>
              </a:rPr>
              <a:t>e</a:t>
            </a:r>
            <a:r>
              <a:rPr dirty="0" sz="700" spc="-10">
                <a:latin typeface="Calibri"/>
                <a:cs typeface="Calibri"/>
              </a:rPr>
              <a:t>nt</a:t>
            </a:r>
            <a:r>
              <a:rPr dirty="0" sz="700" spc="-5">
                <a:latin typeface="Calibri"/>
                <a:cs typeface="Calibri"/>
              </a:rPr>
              <a:t>s  </a:t>
            </a:r>
            <a:r>
              <a:rPr dirty="0" sz="700" spc="-10">
                <a:latin typeface="Calibri"/>
                <a:cs typeface="Calibri"/>
              </a:rPr>
              <a:t>limité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451097" y="3618864"/>
            <a:ext cx="269240" cy="135255"/>
          </a:xfrm>
          <a:custGeom>
            <a:avLst/>
            <a:gdLst/>
            <a:ahLst/>
            <a:cxnLst/>
            <a:rect l="l" t="t" r="r" b="b"/>
            <a:pathLst>
              <a:path w="269239" h="135254">
                <a:moveTo>
                  <a:pt x="0" y="0"/>
                </a:moveTo>
                <a:lnTo>
                  <a:pt x="0" y="67691"/>
                </a:lnTo>
                <a:lnTo>
                  <a:pt x="268731" y="67691"/>
                </a:lnTo>
                <a:lnTo>
                  <a:pt x="268731" y="135254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512058" y="3754119"/>
            <a:ext cx="415925" cy="626745"/>
          </a:xfrm>
          <a:custGeom>
            <a:avLst/>
            <a:gdLst/>
            <a:ahLst/>
            <a:cxnLst/>
            <a:rect l="l" t="t" r="r" b="b"/>
            <a:pathLst>
              <a:path w="415925" h="626745">
                <a:moveTo>
                  <a:pt x="374014" y="0"/>
                </a:moveTo>
                <a:lnTo>
                  <a:pt x="41528" y="0"/>
                </a:lnTo>
                <a:lnTo>
                  <a:pt x="25396" y="3274"/>
                </a:lnTo>
                <a:lnTo>
                  <a:pt x="12191" y="12192"/>
                </a:lnTo>
                <a:lnTo>
                  <a:pt x="3274" y="25396"/>
                </a:lnTo>
                <a:lnTo>
                  <a:pt x="0" y="41529"/>
                </a:lnTo>
                <a:lnTo>
                  <a:pt x="0" y="584962"/>
                </a:lnTo>
                <a:lnTo>
                  <a:pt x="3274" y="601148"/>
                </a:lnTo>
                <a:lnTo>
                  <a:pt x="12191" y="614346"/>
                </a:lnTo>
                <a:lnTo>
                  <a:pt x="25396" y="623234"/>
                </a:lnTo>
                <a:lnTo>
                  <a:pt x="41528" y="626491"/>
                </a:lnTo>
                <a:lnTo>
                  <a:pt x="374014" y="626491"/>
                </a:lnTo>
                <a:lnTo>
                  <a:pt x="390147" y="623234"/>
                </a:lnTo>
                <a:lnTo>
                  <a:pt x="403351" y="614346"/>
                </a:lnTo>
                <a:lnTo>
                  <a:pt x="412269" y="601148"/>
                </a:lnTo>
                <a:lnTo>
                  <a:pt x="415543" y="584962"/>
                </a:lnTo>
                <a:lnTo>
                  <a:pt x="415543" y="41529"/>
                </a:lnTo>
                <a:lnTo>
                  <a:pt x="412269" y="25396"/>
                </a:lnTo>
                <a:lnTo>
                  <a:pt x="403351" y="12192"/>
                </a:lnTo>
                <a:lnTo>
                  <a:pt x="390147" y="3274"/>
                </a:lnTo>
                <a:lnTo>
                  <a:pt x="374014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512058" y="3754119"/>
            <a:ext cx="415925" cy="626745"/>
          </a:xfrm>
          <a:custGeom>
            <a:avLst/>
            <a:gdLst/>
            <a:ahLst/>
            <a:cxnLst/>
            <a:rect l="l" t="t" r="r" b="b"/>
            <a:pathLst>
              <a:path w="415925" h="626745">
                <a:moveTo>
                  <a:pt x="0" y="41529"/>
                </a:moveTo>
                <a:lnTo>
                  <a:pt x="3274" y="25396"/>
                </a:lnTo>
                <a:lnTo>
                  <a:pt x="12191" y="12192"/>
                </a:lnTo>
                <a:lnTo>
                  <a:pt x="25396" y="3274"/>
                </a:lnTo>
                <a:lnTo>
                  <a:pt x="41528" y="0"/>
                </a:lnTo>
                <a:lnTo>
                  <a:pt x="374014" y="0"/>
                </a:lnTo>
                <a:lnTo>
                  <a:pt x="390147" y="3274"/>
                </a:lnTo>
                <a:lnTo>
                  <a:pt x="403351" y="12192"/>
                </a:lnTo>
                <a:lnTo>
                  <a:pt x="412269" y="25396"/>
                </a:lnTo>
                <a:lnTo>
                  <a:pt x="415543" y="41529"/>
                </a:lnTo>
                <a:lnTo>
                  <a:pt x="415543" y="584962"/>
                </a:lnTo>
                <a:lnTo>
                  <a:pt x="412269" y="601148"/>
                </a:lnTo>
                <a:lnTo>
                  <a:pt x="403351" y="614346"/>
                </a:lnTo>
                <a:lnTo>
                  <a:pt x="390147" y="623234"/>
                </a:lnTo>
                <a:lnTo>
                  <a:pt x="374014" y="626491"/>
                </a:lnTo>
                <a:lnTo>
                  <a:pt x="41528" y="626491"/>
                </a:lnTo>
                <a:lnTo>
                  <a:pt x="25396" y="623234"/>
                </a:lnTo>
                <a:lnTo>
                  <a:pt x="12191" y="614346"/>
                </a:lnTo>
                <a:lnTo>
                  <a:pt x="3274" y="601148"/>
                </a:lnTo>
                <a:lnTo>
                  <a:pt x="0" y="584962"/>
                </a:lnTo>
                <a:lnTo>
                  <a:pt x="0" y="4152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566795" y="3816715"/>
            <a:ext cx="320040" cy="494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445">
              <a:lnSpc>
                <a:spcPts val="740"/>
              </a:lnSpc>
            </a:pPr>
            <a:r>
              <a:rPr dirty="0" sz="700" spc="-5">
                <a:latin typeface="Calibri"/>
                <a:cs typeface="Calibri"/>
              </a:rPr>
              <a:t>I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s</a:t>
            </a:r>
            <a:r>
              <a:rPr dirty="0" sz="700" spc="-15">
                <a:latin typeface="Calibri"/>
                <a:cs typeface="Calibri"/>
              </a:rPr>
              <a:t>u</a:t>
            </a:r>
            <a:r>
              <a:rPr dirty="0" sz="700" spc="-5">
                <a:latin typeface="Calibri"/>
                <a:cs typeface="Calibri"/>
              </a:rPr>
              <a:t>ff</a:t>
            </a:r>
            <a:r>
              <a:rPr dirty="0" sz="700" spc="-10">
                <a:latin typeface="Calibri"/>
                <a:cs typeface="Calibri"/>
              </a:rPr>
              <a:t>i</a:t>
            </a:r>
            <a:r>
              <a:rPr dirty="0" sz="700" spc="-5">
                <a:latin typeface="Calibri"/>
                <a:cs typeface="Calibri"/>
              </a:rPr>
              <a:t>sa</a:t>
            </a:r>
            <a:endParaRPr sz="700">
              <a:latin typeface="Calibri"/>
              <a:cs typeface="Calibri"/>
            </a:endParaRPr>
          </a:p>
          <a:p>
            <a:pPr algn="ctr" marR="5080" indent="-1270">
              <a:lnSpc>
                <a:spcPct val="91500"/>
              </a:lnSpc>
              <a:spcBef>
                <a:spcPts val="40"/>
              </a:spcBef>
            </a:pPr>
            <a:r>
              <a:rPr dirty="0" sz="700" spc="-5">
                <a:latin typeface="Calibri"/>
                <a:cs typeface="Calibri"/>
              </a:rPr>
              <a:t>nce </a:t>
            </a:r>
            <a:r>
              <a:rPr dirty="0" sz="700" spc="-10">
                <a:latin typeface="Calibri"/>
                <a:cs typeface="Calibri"/>
              </a:rPr>
              <a:t>de  </a:t>
            </a:r>
            <a:r>
              <a:rPr dirty="0" sz="700" spc="-15">
                <a:latin typeface="Calibri"/>
                <a:cs typeface="Calibri"/>
              </a:rPr>
              <a:t>d</a:t>
            </a:r>
            <a:r>
              <a:rPr dirty="0" sz="700" spc="-5">
                <a:latin typeface="Calibri"/>
                <a:cs typeface="Calibri"/>
              </a:rPr>
              <a:t>o</a:t>
            </a:r>
            <a:r>
              <a:rPr dirty="0" sz="700" spc="-10">
                <a:latin typeface="Calibri"/>
                <a:cs typeface="Calibri"/>
              </a:rPr>
              <a:t>t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0">
                <a:latin typeface="Calibri"/>
                <a:cs typeface="Calibri"/>
              </a:rPr>
              <a:t>ti</a:t>
            </a:r>
            <a:r>
              <a:rPr dirty="0" sz="700" spc="-5">
                <a:latin typeface="Calibri"/>
                <a:cs typeface="Calibri"/>
              </a:rPr>
              <a:t>on  </a:t>
            </a:r>
            <a:r>
              <a:rPr dirty="0" sz="700" spc="-10">
                <a:latin typeface="Calibri"/>
                <a:cs typeface="Calibri"/>
              </a:rPr>
              <a:t>de   manuel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156455" y="3012947"/>
            <a:ext cx="1322705" cy="154305"/>
          </a:xfrm>
          <a:custGeom>
            <a:avLst/>
            <a:gdLst/>
            <a:ahLst/>
            <a:cxnLst/>
            <a:rect l="l" t="t" r="r" b="b"/>
            <a:pathLst>
              <a:path w="1322704" h="154305">
                <a:moveTo>
                  <a:pt x="0" y="0"/>
                </a:moveTo>
                <a:lnTo>
                  <a:pt x="0" y="77088"/>
                </a:lnTo>
                <a:lnTo>
                  <a:pt x="1322578" y="77088"/>
                </a:lnTo>
                <a:lnTo>
                  <a:pt x="1322578" y="154304"/>
                </a:lnTo>
              </a:path>
            </a:pathLst>
          </a:custGeom>
          <a:ln w="12700">
            <a:solidFill>
              <a:srgbClr val="467AA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858003" y="3167252"/>
            <a:ext cx="1242060" cy="313690"/>
          </a:xfrm>
          <a:custGeom>
            <a:avLst/>
            <a:gdLst/>
            <a:ahLst/>
            <a:cxnLst/>
            <a:rect l="l" t="t" r="r" b="b"/>
            <a:pathLst>
              <a:path w="1242060" h="313689">
                <a:moveTo>
                  <a:pt x="1210564" y="0"/>
                </a:moveTo>
                <a:lnTo>
                  <a:pt x="31369" y="0"/>
                </a:lnTo>
                <a:lnTo>
                  <a:pt x="19127" y="2472"/>
                </a:lnTo>
                <a:lnTo>
                  <a:pt x="9159" y="9207"/>
                </a:lnTo>
                <a:lnTo>
                  <a:pt x="2454" y="19180"/>
                </a:lnTo>
                <a:lnTo>
                  <a:pt x="0" y="31369"/>
                </a:lnTo>
                <a:lnTo>
                  <a:pt x="0" y="282321"/>
                </a:lnTo>
                <a:lnTo>
                  <a:pt x="2454" y="294509"/>
                </a:lnTo>
                <a:lnTo>
                  <a:pt x="9159" y="304482"/>
                </a:lnTo>
                <a:lnTo>
                  <a:pt x="19127" y="311217"/>
                </a:lnTo>
                <a:lnTo>
                  <a:pt x="31369" y="313689"/>
                </a:lnTo>
                <a:lnTo>
                  <a:pt x="1210564" y="313689"/>
                </a:lnTo>
                <a:lnTo>
                  <a:pt x="1222752" y="311217"/>
                </a:lnTo>
                <a:lnTo>
                  <a:pt x="1232725" y="304482"/>
                </a:lnTo>
                <a:lnTo>
                  <a:pt x="1239460" y="294509"/>
                </a:lnTo>
                <a:lnTo>
                  <a:pt x="1241933" y="282321"/>
                </a:lnTo>
                <a:lnTo>
                  <a:pt x="1241933" y="31369"/>
                </a:lnTo>
                <a:lnTo>
                  <a:pt x="1239460" y="19180"/>
                </a:lnTo>
                <a:lnTo>
                  <a:pt x="1232725" y="9207"/>
                </a:lnTo>
                <a:lnTo>
                  <a:pt x="1222752" y="2472"/>
                </a:lnTo>
                <a:lnTo>
                  <a:pt x="1210564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858003" y="3167252"/>
            <a:ext cx="1242060" cy="313690"/>
          </a:xfrm>
          <a:custGeom>
            <a:avLst/>
            <a:gdLst/>
            <a:ahLst/>
            <a:cxnLst/>
            <a:rect l="l" t="t" r="r" b="b"/>
            <a:pathLst>
              <a:path w="1242060" h="313689">
                <a:moveTo>
                  <a:pt x="0" y="31369"/>
                </a:moveTo>
                <a:lnTo>
                  <a:pt x="2454" y="19180"/>
                </a:lnTo>
                <a:lnTo>
                  <a:pt x="9159" y="9207"/>
                </a:lnTo>
                <a:lnTo>
                  <a:pt x="19127" y="2472"/>
                </a:lnTo>
                <a:lnTo>
                  <a:pt x="31369" y="0"/>
                </a:lnTo>
                <a:lnTo>
                  <a:pt x="1210564" y="0"/>
                </a:lnTo>
                <a:lnTo>
                  <a:pt x="1222752" y="2472"/>
                </a:lnTo>
                <a:lnTo>
                  <a:pt x="1232725" y="9207"/>
                </a:lnTo>
                <a:lnTo>
                  <a:pt x="1239460" y="19180"/>
                </a:lnTo>
                <a:lnTo>
                  <a:pt x="1241933" y="31369"/>
                </a:lnTo>
                <a:lnTo>
                  <a:pt x="1241933" y="282321"/>
                </a:lnTo>
                <a:lnTo>
                  <a:pt x="1239460" y="294509"/>
                </a:lnTo>
                <a:lnTo>
                  <a:pt x="1232725" y="304482"/>
                </a:lnTo>
                <a:lnTo>
                  <a:pt x="1222752" y="311217"/>
                </a:lnTo>
                <a:lnTo>
                  <a:pt x="1210564" y="313689"/>
                </a:lnTo>
                <a:lnTo>
                  <a:pt x="31369" y="313689"/>
                </a:lnTo>
                <a:lnTo>
                  <a:pt x="19127" y="311217"/>
                </a:lnTo>
                <a:lnTo>
                  <a:pt x="9159" y="304482"/>
                </a:lnTo>
                <a:lnTo>
                  <a:pt x="2454" y="294509"/>
                </a:lnTo>
                <a:lnTo>
                  <a:pt x="0" y="282321"/>
                </a:lnTo>
                <a:lnTo>
                  <a:pt x="0" y="3136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914646" y="3220846"/>
            <a:ext cx="114363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 indent="161290">
              <a:lnSpc>
                <a:spcPts val="780"/>
              </a:lnSpc>
            </a:pPr>
            <a:r>
              <a:rPr dirty="0" sz="700" spc="-10" b="1">
                <a:latin typeface="Calibri"/>
                <a:cs typeface="Calibri"/>
              </a:rPr>
              <a:t>Insuffisance </a:t>
            </a:r>
            <a:r>
              <a:rPr dirty="0" sz="700" spc="-5" b="1">
                <a:latin typeface="Calibri"/>
                <a:cs typeface="Calibri"/>
              </a:rPr>
              <a:t>du temps  </a:t>
            </a:r>
            <a:r>
              <a:rPr dirty="0" sz="700" spc="-5" b="1">
                <a:latin typeface="Calibri"/>
                <a:cs typeface="Calibri"/>
              </a:rPr>
              <a:t>d'</a:t>
            </a:r>
            <a:r>
              <a:rPr dirty="0" sz="700" spc="-10" b="1">
                <a:latin typeface="Calibri"/>
                <a:cs typeface="Calibri"/>
              </a:rPr>
              <a:t>e</a:t>
            </a:r>
            <a:r>
              <a:rPr dirty="0" sz="700" spc="-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sei</a:t>
            </a:r>
            <a:r>
              <a:rPr dirty="0" sz="700" b="1">
                <a:latin typeface="Calibri"/>
                <a:cs typeface="Calibri"/>
              </a:rPr>
              <a:t>g</a:t>
            </a:r>
            <a:r>
              <a:rPr dirty="0" sz="700" spc="-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eme</a:t>
            </a:r>
            <a:r>
              <a:rPr dirty="0" sz="700" spc="-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t</a:t>
            </a:r>
            <a:r>
              <a:rPr dirty="0" sz="700" spc="-5" b="1">
                <a:latin typeface="Calibri"/>
                <a:cs typeface="Calibri"/>
              </a:rPr>
              <a:t>-ap</a:t>
            </a:r>
            <a:r>
              <a:rPr dirty="0" sz="700" spc="-10" b="1">
                <a:latin typeface="Calibri"/>
                <a:cs typeface="Calibri"/>
              </a:rPr>
              <a:t>p</a:t>
            </a:r>
            <a:r>
              <a:rPr dirty="0" sz="700" spc="-5" b="1">
                <a:latin typeface="Calibri"/>
                <a:cs typeface="Calibri"/>
              </a:rPr>
              <a:t>r</a:t>
            </a:r>
            <a:r>
              <a:rPr dirty="0" sz="700" spc="-10" b="1">
                <a:latin typeface="Calibri"/>
                <a:cs typeface="Calibri"/>
              </a:rPr>
              <a:t>e</a:t>
            </a:r>
            <a:r>
              <a:rPr dirty="0" sz="700" spc="-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ti</a:t>
            </a:r>
            <a:r>
              <a:rPr dirty="0" sz="700" spc="-5" b="1">
                <a:latin typeface="Calibri"/>
                <a:cs typeface="Calibri"/>
              </a:rPr>
              <a:t>s</a:t>
            </a:r>
            <a:r>
              <a:rPr dirty="0" sz="700" spc="-10" b="1">
                <a:latin typeface="Calibri"/>
                <a:cs typeface="Calibri"/>
              </a:rPr>
              <a:t>s</a:t>
            </a:r>
            <a:r>
              <a:rPr dirty="0" sz="700" spc="-5" b="1">
                <a:latin typeface="Calibri"/>
                <a:cs typeface="Calibri"/>
              </a:rPr>
              <a:t>a</a:t>
            </a:r>
            <a:r>
              <a:rPr dirty="0" sz="700" b="1">
                <a:latin typeface="Calibri"/>
                <a:cs typeface="Calibri"/>
              </a:rPr>
              <a:t>g</a:t>
            </a:r>
            <a:r>
              <a:rPr dirty="0" sz="700" spc="-5" b="1">
                <a:latin typeface="Calibri"/>
                <a:cs typeface="Calibri"/>
              </a:rPr>
              <a:t>e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497578" y="3480942"/>
            <a:ext cx="981710" cy="151765"/>
          </a:xfrm>
          <a:custGeom>
            <a:avLst/>
            <a:gdLst/>
            <a:ahLst/>
            <a:cxnLst/>
            <a:rect l="l" t="t" r="r" b="b"/>
            <a:pathLst>
              <a:path w="981710" h="151764">
                <a:moveTo>
                  <a:pt x="981456" y="0"/>
                </a:moveTo>
                <a:lnTo>
                  <a:pt x="981456" y="75692"/>
                </a:lnTo>
                <a:lnTo>
                  <a:pt x="0" y="75692"/>
                </a:lnTo>
                <a:lnTo>
                  <a:pt x="0" y="151384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59453" y="3632326"/>
            <a:ext cx="476250" cy="173990"/>
          </a:xfrm>
          <a:custGeom>
            <a:avLst/>
            <a:gdLst/>
            <a:ahLst/>
            <a:cxnLst/>
            <a:rect l="l" t="t" r="r" b="b"/>
            <a:pathLst>
              <a:path w="476250" h="173989">
                <a:moveTo>
                  <a:pt x="468502" y="0"/>
                </a:moveTo>
                <a:lnTo>
                  <a:pt x="7747" y="0"/>
                </a:lnTo>
                <a:lnTo>
                  <a:pt x="0" y="7874"/>
                </a:lnTo>
                <a:lnTo>
                  <a:pt x="0" y="165734"/>
                </a:lnTo>
                <a:lnTo>
                  <a:pt x="7747" y="173481"/>
                </a:lnTo>
                <a:lnTo>
                  <a:pt x="468502" y="173481"/>
                </a:lnTo>
                <a:lnTo>
                  <a:pt x="476250" y="165734"/>
                </a:lnTo>
                <a:lnTo>
                  <a:pt x="476250" y="7874"/>
                </a:lnTo>
                <a:lnTo>
                  <a:pt x="468502" y="0"/>
                </a:lnTo>
                <a:close/>
              </a:path>
            </a:pathLst>
          </a:custGeom>
          <a:solidFill>
            <a:srgbClr val="DBDB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259453" y="3632326"/>
            <a:ext cx="476250" cy="173990"/>
          </a:xfrm>
          <a:custGeom>
            <a:avLst/>
            <a:gdLst/>
            <a:ahLst/>
            <a:cxnLst/>
            <a:rect l="l" t="t" r="r" b="b"/>
            <a:pathLst>
              <a:path w="476250" h="173989">
                <a:moveTo>
                  <a:pt x="0" y="17399"/>
                </a:moveTo>
                <a:lnTo>
                  <a:pt x="0" y="7874"/>
                </a:lnTo>
                <a:lnTo>
                  <a:pt x="7747" y="0"/>
                </a:lnTo>
                <a:lnTo>
                  <a:pt x="17272" y="0"/>
                </a:lnTo>
                <a:lnTo>
                  <a:pt x="458850" y="0"/>
                </a:lnTo>
                <a:lnTo>
                  <a:pt x="468502" y="0"/>
                </a:lnTo>
                <a:lnTo>
                  <a:pt x="476250" y="7874"/>
                </a:lnTo>
                <a:lnTo>
                  <a:pt x="476250" y="17399"/>
                </a:lnTo>
                <a:lnTo>
                  <a:pt x="476250" y="156209"/>
                </a:lnTo>
                <a:lnTo>
                  <a:pt x="476250" y="165734"/>
                </a:lnTo>
                <a:lnTo>
                  <a:pt x="468502" y="173481"/>
                </a:lnTo>
                <a:lnTo>
                  <a:pt x="458850" y="173481"/>
                </a:lnTo>
                <a:lnTo>
                  <a:pt x="17272" y="173481"/>
                </a:lnTo>
                <a:lnTo>
                  <a:pt x="7747" y="173481"/>
                </a:lnTo>
                <a:lnTo>
                  <a:pt x="0" y="165734"/>
                </a:lnTo>
                <a:lnTo>
                  <a:pt x="0" y="156209"/>
                </a:lnTo>
                <a:lnTo>
                  <a:pt x="0" y="1739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351273" y="3615817"/>
            <a:ext cx="306705" cy="200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 indent="19685">
              <a:lnSpc>
                <a:spcPts val="780"/>
              </a:lnSpc>
            </a:pPr>
            <a:r>
              <a:rPr dirty="0" sz="700" spc="-5">
                <a:latin typeface="Calibri"/>
                <a:cs typeface="Calibri"/>
              </a:rPr>
              <a:t>Heures  </a:t>
            </a:r>
            <a:r>
              <a:rPr dirty="0" sz="700" spc="-10">
                <a:latin typeface="Calibri"/>
                <a:cs typeface="Calibri"/>
              </a:rPr>
              <a:t>r</a:t>
            </a:r>
            <a:r>
              <a:rPr dirty="0" sz="700" spc="-5">
                <a:latin typeface="Calibri"/>
                <a:cs typeface="Calibri"/>
              </a:rPr>
              <a:t>e</a:t>
            </a:r>
            <a:r>
              <a:rPr dirty="0" sz="700" spc="-10">
                <a:latin typeface="Calibri"/>
                <a:cs typeface="Calibri"/>
              </a:rPr>
              <a:t>d</a:t>
            </a:r>
            <a:r>
              <a:rPr dirty="0" sz="700" spc="-15">
                <a:latin typeface="Calibri"/>
                <a:cs typeface="Calibri"/>
              </a:rPr>
              <a:t>u</a:t>
            </a:r>
            <a:r>
              <a:rPr dirty="0" sz="700" spc="-10">
                <a:latin typeface="Calibri"/>
                <a:cs typeface="Calibri"/>
              </a:rPr>
              <a:t>it</a:t>
            </a:r>
            <a:r>
              <a:rPr dirty="0" sz="700" spc="-5">
                <a:latin typeface="Calibri"/>
                <a:cs typeface="Calibri"/>
              </a:rPr>
              <a:t>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497578" y="3805808"/>
            <a:ext cx="5080" cy="387985"/>
          </a:xfrm>
          <a:custGeom>
            <a:avLst/>
            <a:gdLst/>
            <a:ahLst/>
            <a:cxnLst/>
            <a:rect l="l" t="t" r="r" b="b"/>
            <a:pathLst>
              <a:path w="5079" h="387985">
                <a:moveTo>
                  <a:pt x="0" y="0"/>
                </a:moveTo>
                <a:lnTo>
                  <a:pt x="0" y="193675"/>
                </a:lnTo>
                <a:lnTo>
                  <a:pt x="4825" y="193675"/>
                </a:lnTo>
                <a:lnTo>
                  <a:pt x="4825" y="387476"/>
                </a:lnTo>
              </a:path>
            </a:pathLst>
          </a:custGeom>
          <a:ln w="12699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219828" y="4193158"/>
            <a:ext cx="565150" cy="281940"/>
          </a:xfrm>
          <a:custGeom>
            <a:avLst/>
            <a:gdLst/>
            <a:ahLst/>
            <a:cxnLst/>
            <a:rect l="l" t="t" r="r" b="b"/>
            <a:pathLst>
              <a:path w="565150" h="281939">
                <a:moveTo>
                  <a:pt x="536956" y="0"/>
                </a:moveTo>
                <a:lnTo>
                  <a:pt x="28194" y="0"/>
                </a:lnTo>
                <a:lnTo>
                  <a:pt x="17198" y="2226"/>
                </a:lnTo>
                <a:lnTo>
                  <a:pt x="8239" y="8286"/>
                </a:lnTo>
                <a:lnTo>
                  <a:pt x="2208" y="17252"/>
                </a:lnTo>
                <a:lnTo>
                  <a:pt x="0" y="28194"/>
                </a:lnTo>
                <a:lnTo>
                  <a:pt x="0" y="253746"/>
                </a:lnTo>
                <a:lnTo>
                  <a:pt x="2208" y="264741"/>
                </a:lnTo>
                <a:lnTo>
                  <a:pt x="8239" y="273700"/>
                </a:lnTo>
                <a:lnTo>
                  <a:pt x="17198" y="279731"/>
                </a:lnTo>
                <a:lnTo>
                  <a:pt x="28194" y="281939"/>
                </a:lnTo>
                <a:lnTo>
                  <a:pt x="536956" y="281939"/>
                </a:lnTo>
                <a:lnTo>
                  <a:pt x="547878" y="279731"/>
                </a:lnTo>
                <a:lnTo>
                  <a:pt x="556799" y="273700"/>
                </a:lnTo>
                <a:lnTo>
                  <a:pt x="562816" y="264741"/>
                </a:lnTo>
                <a:lnTo>
                  <a:pt x="565023" y="253746"/>
                </a:lnTo>
                <a:lnTo>
                  <a:pt x="565023" y="28194"/>
                </a:lnTo>
                <a:lnTo>
                  <a:pt x="562816" y="17252"/>
                </a:lnTo>
                <a:lnTo>
                  <a:pt x="556799" y="8286"/>
                </a:lnTo>
                <a:lnTo>
                  <a:pt x="547877" y="2226"/>
                </a:lnTo>
                <a:lnTo>
                  <a:pt x="536956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219828" y="4193158"/>
            <a:ext cx="565150" cy="281940"/>
          </a:xfrm>
          <a:custGeom>
            <a:avLst/>
            <a:gdLst/>
            <a:ahLst/>
            <a:cxnLst/>
            <a:rect l="l" t="t" r="r" b="b"/>
            <a:pathLst>
              <a:path w="565150" h="281939">
                <a:moveTo>
                  <a:pt x="0" y="28194"/>
                </a:moveTo>
                <a:lnTo>
                  <a:pt x="2208" y="17252"/>
                </a:lnTo>
                <a:lnTo>
                  <a:pt x="8239" y="8286"/>
                </a:lnTo>
                <a:lnTo>
                  <a:pt x="17198" y="2226"/>
                </a:lnTo>
                <a:lnTo>
                  <a:pt x="28194" y="0"/>
                </a:lnTo>
                <a:lnTo>
                  <a:pt x="536956" y="0"/>
                </a:lnTo>
                <a:lnTo>
                  <a:pt x="547877" y="2226"/>
                </a:lnTo>
                <a:lnTo>
                  <a:pt x="556799" y="8286"/>
                </a:lnTo>
                <a:lnTo>
                  <a:pt x="562816" y="17252"/>
                </a:lnTo>
                <a:lnTo>
                  <a:pt x="565023" y="28194"/>
                </a:lnTo>
                <a:lnTo>
                  <a:pt x="565023" y="253746"/>
                </a:lnTo>
                <a:lnTo>
                  <a:pt x="562816" y="264741"/>
                </a:lnTo>
                <a:lnTo>
                  <a:pt x="556799" y="273700"/>
                </a:lnTo>
                <a:lnTo>
                  <a:pt x="547878" y="279731"/>
                </a:lnTo>
                <a:lnTo>
                  <a:pt x="536956" y="281939"/>
                </a:lnTo>
                <a:lnTo>
                  <a:pt x="28194" y="281939"/>
                </a:lnTo>
                <a:lnTo>
                  <a:pt x="17198" y="279731"/>
                </a:lnTo>
                <a:lnTo>
                  <a:pt x="8239" y="273700"/>
                </a:lnTo>
                <a:lnTo>
                  <a:pt x="2208" y="264741"/>
                </a:lnTo>
                <a:lnTo>
                  <a:pt x="0" y="253746"/>
                </a:lnTo>
                <a:lnTo>
                  <a:pt x="0" y="28194"/>
                </a:lnTo>
                <a:close/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287646" y="4180885"/>
            <a:ext cx="441959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92100"/>
              </a:lnSpc>
            </a:pPr>
            <a:r>
              <a:rPr dirty="0" sz="700" spc="-5">
                <a:latin typeface="Calibri"/>
                <a:cs typeface="Calibri"/>
              </a:rPr>
              <a:t>I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s</a:t>
            </a:r>
            <a:r>
              <a:rPr dirty="0" sz="700" spc="-15">
                <a:latin typeface="Calibri"/>
                <a:cs typeface="Calibri"/>
              </a:rPr>
              <a:t>u</a:t>
            </a:r>
            <a:r>
              <a:rPr dirty="0" sz="700" spc="-5">
                <a:latin typeface="Calibri"/>
                <a:cs typeface="Calibri"/>
              </a:rPr>
              <a:t>ff</a:t>
            </a:r>
            <a:r>
              <a:rPr dirty="0" sz="700" spc="-10">
                <a:latin typeface="Calibri"/>
                <a:cs typeface="Calibri"/>
              </a:rPr>
              <a:t>i</a:t>
            </a:r>
            <a:r>
              <a:rPr dirty="0" sz="700" spc="-5">
                <a:latin typeface="Calibri"/>
                <a:cs typeface="Calibri"/>
              </a:rPr>
              <a:t>sa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>
                <a:latin typeface="Calibri"/>
                <a:cs typeface="Calibri"/>
              </a:rPr>
              <a:t>c</a:t>
            </a:r>
            <a:r>
              <a:rPr dirty="0" sz="700" spc="-5">
                <a:latin typeface="Calibri"/>
                <a:cs typeface="Calibri"/>
              </a:rPr>
              <a:t>e  </a:t>
            </a:r>
            <a:r>
              <a:rPr dirty="0" sz="700" spc="-10">
                <a:latin typeface="Calibri"/>
                <a:cs typeface="Calibri"/>
              </a:rPr>
              <a:t>de </a:t>
            </a:r>
            <a:r>
              <a:rPr dirty="0" sz="700" spc="-5">
                <a:latin typeface="Calibri"/>
                <a:cs typeface="Calibri"/>
              </a:rPr>
              <a:t>salle </a:t>
            </a:r>
            <a:r>
              <a:rPr dirty="0" sz="700" spc="-10">
                <a:latin typeface="Calibri"/>
                <a:cs typeface="Calibri"/>
              </a:rPr>
              <a:t>de  </a:t>
            </a:r>
            <a:r>
              <a:rPr dirty="0" sz="700" spc="-5">
                <a:latin typeface="Calibri"/>
                <a:cs typeface="Calibri"/>
              </a:rPr>
              <a:t>classe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366384" y="3480942"/>
            <a:ext cx="113030" cy="147955"/>
          </a:xfrm>
          <a:custGeom>
            <a:avLst/>
            <a:gdLst/>
            <a:ahLst/>
            <a:cxnLst/>
            <a:rect l="l" t="t" r="r" b="b"/>
            <a:pathLst>
              <a:path w="113029" h="147954">
                <a:moveTo>
                  <a:pt x="112522" y="0"/>
                </a:moveTo>
                <a:lnTo>
                  <a:pt x="112522" y="73787"/>
                </a:lnTo>
                <a:lnTo>
                  <a:pt x="0" y="73787"/>
                </a:lnTo>
                <a:lnTo>
                  <a:pt x="0" y="147700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068442" y="3628643"/>
            <a:ext cx="596265" cy="328295"/>
          </a:xfrm>
          <a:custGeom>
            <a:avLst/>
            <a:gdLst/>
            <a:ahLst/>
            <a:cxnLst/>
            <a:rect l="l" t="t" r="r" b="b"/>
            <a:pathLst>
              <a:path w="596264" h="328295">
                <a:moveTo>
                  <a:pt x="562991" y="0"/>
                </a:moveTo>
                <a:lnTo>
                  <a:pt x="32893" y="0"/>
                </a:lnTo>
                <a:lnTo>
                  <a:pt x="20091" y="2565"/>
                </a:lnTo>
                <a:lnTo>
                  <a:pt x="9636" y="9572"/>
                </a:lnTo>
                <a:lnTo>
                  <a:pt x="2585" y="19984"/>
                </a:lnTo>
                <a:lnTo>
                  <a:pt x="0" y="32766"/>
                </a:lnTo>
                <a:lnTo>
                  <a:pt x="0" y="295529"/>
                </a:lnTo>
                <a:lnTo>
                  <a:pt x="2585" y="308310"/>
                </a:lnTo>
                <a:lnTo>
                  <a:pt x="9636" y="318722"/>
                </a:lnTo>
                <a:lnTo>
                  <a:pt x="20091" y="325729"/>
                </a:lnTo>
                <a:lnTo>
                  <a:pt x="32893" y="328295"/>
                </a:lnTo>
                <a:lnTo>
                  <a:pt x="562991" y="328295"/>
                </a:lnTo>
                <a:lnTo>
                  <a:pt x="575792" y="325729"/>
                </a:lnTo>
                <a:lnTo>
                  <a:pt x="586247" y="318722"/>
                </a:lnTo>
                <a:lnTo>
                  <a:pt x="593298" y="308310"/>
                </a:lnTo>
                <a:lnTo>
                  <a:pt x="595884" y="295529"/>
                </a:lnTo>
                <a:lnTo>
                  <a:pt x="595884" y="32766"/>
                </a:lnTo>
                <a:lnTo>
                  <a:pt x="593298" y="19984"/>
                </a:lnTo>
                <a:lnTo>
                  <a:pt x="586247" y="9572"/>
                </a:lnTo>
                <a:lnTo>
                  <a:pt x="575792" y="2565"/>
                </a:lnTo>
                <a:lnTo>
                  <a:pt x="562991" y="0"/>
                </a:lnTo>
                <a:close/>
              </a:path>
            </a:pathLst>
          </a:custGeom>
          <a:solidFill>
            <a:srgbClr val="DBDB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68442" y="3628643"/>
            <a:ext cx="596265" cy="328295"/>
          </a:xfrm>
          <a:custGeom>
            <a:avLst/>
            <a:gdLst/>
            <a:ahLst/>
            <a:cxnLst/>
            <a:rect l="l" t="t" r="r" b="b"/>
            <a:pathLst>
              <a:path w="596264" h="328295">
                <a:moveTo>
                  <a:pt x="0" y="32766"/>
                </a:moveTo>
                <a:lnTo>
                  <a:pt x="2585" y="19984"/>
                </a:lnTo>
                <a:lnTo>
                  <a:pt x="9636" y="9572"/>
                </a:lnTo>
                <a:lnTo>
                  <a:pt x="20091" y="2565"/>
                </a:lnTo>
                <a:lnTo>
                  <a:pt x="32893" y="0"/>
                </a:lnTo>
                <a:lnTo>
                  <a:pt x="562991" y="0"/>
                </a:lnTo>
                <a:lnTo>
                  <a:pt x="575792" y="2565"/>
                </a:lnTo>
                <a:lnTo>
                  <a:pt x="586247" y="9572"/>
                </a:lnTo>
                <a:lnTo>
                  <a:pt x="593298" y="19984"/>
                </a:lnTo>
                <a:lnTo>
                  <a:pt x="595884" y="32766"/>
                </a:lnTo>
                <a:lnTo>
                  <a:pt x="595884" y="295529"/>
                </a:lnTo>
                <a:lnTo>
                  <a:pt x="593298" y="308310"/>
                </a:lnTo>
                <a:lnTo>
                  <a:pt x="586247" y="318722"/>
                </a:lnTo>
                <a:lnTo>
                  <a:pt x="575792" y="325729"/>
                </a:lnTo>
                <a:lnTo>
                  <a:pt x="562991" y="328295"/>
                </a:lnTo>
                <a:lnTo>
                  <a:pt x="32893" y="328295"/>
                </a:lnTo>
                <a:lnTo>
                  <a:pt x="20091" y="325729"/>
                </a:lnTo>
                <a:lnTo>
                  <a:pt x="9636" y="318722"/>
                </a:lnTo>
                <a:lnTo>
                  <a:pt x="2585" y="308310"/>
                </a:lnTo>
                <a:lnTo>
                  <a:pt x="0" y="295529"/>
                </a:lnTo>
                <a:lnTo>
                  <a:pt x="0" y="32766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126990" y="3645529"/>
            <a:ext cx="492125" cy="287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93100"/>
              </a:lnSpc>
            </a:pP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5">
                <a:latin typeface="Calibri"/>
                <a:cs typeface="Calibri"/>
              </a:rPr>
              <a:t>b</a:t>
            </a:r>
            <a:r>
              <a:rPr dirty="0" sz="700" spc="-5">
                <a:latin typeface="Calibri"/>
                <a:cs typeface="Calibri"/>
              </a:rPr>
              <a:t>se</a:t>
            </a:r>
            <a:r>
              <a:rPr dirty="0" sz="700" spc="-10">
                <a:latin typeface="Calibri"/>
                <a:cs typeface="Calibri"/>
              </a:rPr>
              <a:t>nt</a:t>
            </a:r>
            <a:r>
              <a:rPr dirty="0" sz="700" spc="-5">
                <a:latin typeface="Calibri"/>
                <a:cs typeface="Calibri"/>
              </a:rPr>
              <a:t>e</a:t>
            </a:r>
            <a:r>
              <a:rPr dirty="0" sz="700" spc="-10">
                <a:latin typeface="Calibri"/>
                <a:cs typeface="Calibri"/>
              </a:rPr>
              <a:t>î</a:t>
            </a:r>
            <a:r>
              <a:rPr dirty="0" sz="700" spc="-5">
                <a:latin typeface="Calibri"/>
                <a:cs typeface="Calibri"/>
              </a:rPr>
              <a:t>s</a:t>
            </a:r>
            <a:r>
              <a:rPr dirty="0" sz="700" spc="-10">
                <a:latin typeface="Calibri"/>
                <a:cs typeface="Calibri"/>
              </a:rPr>
              <a:t>m</a:t>
            </a:r>
            <a:r>
              <a:rPr dirty="0" sz="700" spc="-5">
                <a:latin typeface="Calibri"/>
                <a:cs typeface="Calibri"/>
              </a:rPr>
              <a:t>e  </a:t>
            </a:r>
            <a:r>
              <a:rPr dirty="0" sz="700" spc="-5">
                <a:latin typeface="Calibri"/>
                <a:cs typeface="Calibri"/>
              </a:rPr>
              <a:t>fréquent </a:t>
            </a:r>
            <a:r>
              <a:rPr dirty="0" sz="600" spc="-5">
                <a:latin typeface="Calibri"/>
                <a:cs typeface="Calibri"/>
              </a:rPr>
              <a:t>des  enseignants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042534" y="3956938"/>
            <a:ext cx="323850" cy="216535"/>
          </a:xfrm>
          <a:custGeom>
            <a:avLst/>
            <a:gdLst/>
            <a:ahLst/>
            <a:cxnLst/>
            <a:rect l="l" t="t" r="r" b="b"/>
            <a:pathLst>
              <a:path w="323850" h="216535">
                <a:moveTo>
                  <a:pt x="323850" y="0"/>
                </a:moveTo>
                <a:lnTo>
                  <a:pt x="323850" y="108330"/>
                </a:lnTo>
                <a:lnTo>
                  <a:pt x="0" y="108330"/>
                </a:lnTo>
                <a:lnTo>
                  <a:pt x="0" y="216535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829047" y="4173473"/>
            <a:ext cx="427355" cy="417195"/>
          </a:xfrm>
          <a:custGeom>
            <a:avLst/>
            <a:gdLst/>
            <a:ahLst/>
            <a:cxnLst/>
            <a:rect l="l" t="t" r="r" b="b"/>
            <a:pathLst>
              <a:path w="427354" h="417195">
                <a:moveTo>
                  <a:pt x="385317" y="0"/>
                </a:moveTo>
                <a:lnTo>
                  <a:pt x="41655" y="0"/>
                </a:lnTo>
                <a:lnTo>
                  <a:pt x="25449" y="3276"/>
                </a:lnTo>
                <a:lnTo>
                  <a:pt x="12207" y="12207"/>
                </a:lnTo>
                <a:lnTo>
                  <a:pt x="3276" y="25449"/>
                </a:lnTo>
                <a:lnTo>
                  <a:pt x="0" y="41655"/>
                </a:lnTo>
                <a:lnTo>
                  <a:pt x="0" y="375538"/>
                </a:lnTo>
                <a:lnTo>
                  <a:pt x="3276" y="391745"/>
                </a:lnTo>
                <a:lnTo>
                  <a:pt x="12207" y="404987"/>
                </a:lnTo>
                <a:lnTo>
                  <a:pt x="25449" y="413918"/>
                </a:lnTo>
                <a:lnTo>
                  <a:pt x="41655" y="417194"/>
                </a:lnTo>
                <a:lnTo>
                  <a:pt x="385317" y="417194"/>
                </a:lnTo>
                <a:lnTo>
                  <a:pt x="401524" y="413918"/>
                </a:lnTo>
                <a:lnTo>
                  <a:pt x="414766" y="404987"/>
                </a:lnTo>
                <a:lnTo>
                  <a:pt x="423697" y="391745"/>
                </a:lnTo>
                <a:lnTo>
                  <a:pt x="426974" y="375538"/>
                </a:lnTo>
                <a:lnTo>
                  <a:pt x="426974" y="41655"/>
                </a:lnTo>
                <a:lnTo>
                  <a:pt x="423697" y="25449"/>
                </a:lnTo>
                <a:lnTo>
                  <a:pt x="414766" y="12207"/>
                </a:lnTo>
                <a:lnTo>
                  <a:pt x="401524" y="3276"/>
                </a:lnTo>
                <a:lnTo>
                  <a:pt x="385317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829047" y="4173473"/>
            <a:ext cx="427355" cy="417195"/>
          </a:xfrm>
          <a:custGeom>
            <a:avLst/>
            <a:gdLst/>
            <a:ahLst/>
            <a:cxnLst/>
            <a:rect l="l" t="t" r="r" b="b"/>
            <a:pathLst>
              <a:path w="427354" h="417195">
                <a:moveTo>
                  <a:pt x="0" y="41655"/>
                </a:moveTo>
                <a:lnTo>
                  <a:pt x="3276" y="25449"/>
                </a:lnTo>
                <a:lnTo>
                  <a:pt x="12207" y="12207"/>
                </a:lnTo>
                <a:lnTo>
                  <a:pt x="25449" y="3276"/>
                </a:lnTo>
                <a:lnTo>
                  <a:pt x="41655" y="0"/>
                </a:lnTo>
                <a:lnTo>
                  <a:pt x="385317" y="0"/>
                </a:lnTo>
                <a:lnTo>
                  <a:pt x="401524" y="3276"/>
                </a:lnTo>
                <a:lnTo>
                  <a:pt x="414766" y="12207"/>
                </a:lnTo>
                <a:lnTo>
                  <a:pt x="423697" y="25449"/>
                </a:lnTo>
                <a:lnTo>
                  <a:pt x="426974" y="41655"/>
                </a:lnTo>
                <a:lnTo>
                  <a:pt x="426974" y="375538"/>
                </a:lnTo>
                <a:lnTo>
                  <a:pt x="423697" y="391745"/>
                </a:lnTo>
                <a:lnTo>
                  <a:pt x="414766" y="404987"/>
                </a:lnTo>
                <a:lnTo>
                  <a:pt x="401524" y="413918"/>
                </a:lnTo>
                <a:lnTo>
                  <a:pt x="385317" y="417194"/>
                </a:lnTo>
                <a:lnTo>
                  <a:pt x="41655" y="417194"/>
                </a:lnTo>
                <a:lnTo>
                  <a:pt x="25449" y="413918"/>
                </a:lnTo>
                <a:lnTo>
                  <a:pt x="12207" y="404987"/>
                </a:lnTo>
                <a:lnTo>
                  <a:pt x="3276" y="391745"/>
                </a:lnTo>
                <a:lnTo>
                  <a:pt x="0" y="375538"/>
                </a:lnTo>
                <a:lnTo>
                  <a:pt x="0" y="41655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4875529" y="4295901"/>
            <a:ext cx="348615" cy="170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685" marR="5080" indent="-20320">
              <a:lnSpc>
                <a:spcPts val="660"/>
              </a:lnSpc>
            </a:pPr>
            <a:r>
              <a:rPr dirty="0" sz="600">
                <a:latin typeface="Calibri"/>
                <a:cs typeface="Calibri"/>
              </a:rPr>
              <a:t>Pe</a:t>
            </a:r>
            <a:r>
              <a:rPr dirty="0" sz="600" spc="-10">
                <a:latin typeface="Calibri"/>
                <a:cs typeface="Calibri"/>
              </a:rPr>
              <a:t>r</a:t>
            </a:r>
            <a:r>
              <a:rPr dirty="0" sz="600" spc="-5">
                <a:latin typeface="Calibri"/>
                <a:cs typeface="Calibri"/>
              </a:rPr>
              <a:t>c</a:t>
            </a:r>
            <a:r>
              <a:rPr dirty="0" sz="600">
                <a:latin typeface="Calibri"/>
                <a:cs typeface="Calibri"/>
              </a:rPr>
              <a:t>e</a:t>
            </a:r>
            <a:r>
              <a:rPr dirty="0" sz="600" spc="-5">
                <a:latin typeface="Calibri"/>
                <a:cs typeface="Calibri"/>
              </a:rPr>
              <a:t>p</a:t>
            </a:r>
            <a:r>
              <a:rPr dirty="0" sz="600">
                <a:latin typeface="Calibri"/>
                <a:cs typeface="Calibri"/>
              </a:rPr>
              <a:t>t</a:t>
            </a:r>
            <a:r>
              <a:rPr dirty="0" sz="600" spc="-10">
                <a:latin typeface="Calibri"/>
                <a:cs typeface="Calibri"/>
              </a:rPr>
              <a:t>i</a:t>
            </a:r>
            <a:r>
              <a:rPr dirty="0" sz="600" spc="-5">
                <a:latin typeface="Calibri"/>
                <a:cs typeface="Calibri"/>
              </a:rPr>
              <a:t>o</a:t>
            </a:r>
            <a:r>
              <a:rPr dirty="0" sz="600">
                <a:latin typeface="Calibri"/>
                <a:cs typeface="Calibri"/>
              </a:rPr>
              <a:t>n  </a:t>
            </a:r>
            <a:r>
              <a:rPr dirty="0" sz="600" spc="-5">
                <a:latin typeface="Calibri"/>
                <a:cs typeface="Calibri"/>
              </a:rPr>
              <a:t>de</a:t>
            </a:r>
            <a:r>
              <a:rPr dirty="0" sz="600" spc="-8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salaire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366384" y="3956938"/>
            <a:ext cx="253365" cy="225425"/>
          </a:xfrm>
          <a:custGeom>
            <a:avLst/>
            <a:gdLst/>
            <a:ahLst/>
            <a:cxnLst/>
            <a:rect l="l" t="t" r="r" b="b"/>
            <a:pathLst>
              <a:path w="253364" h="225425">
                <a:moveTo>
                  <a:pt x="0" y="0"/>
                </a:moveTo>
                <a:lnTo>
                  <a:pt x="0" y="112522"/>
                </a:lnTo>
                <a:lnTo>
                  <a:pt x="253237" y="112522"/>
                </a:lnTo>
                <a:lnTo>
                  <a:pt x="253237" y="225044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394578" y="4181982"/>
            <a:ext cx="450215" cy="301625"/>
          </a:xfrm>
          <a:custGeom>
            <a:avLst/>
            <a:gdLst/>
            <a:ahLst/>
            <a:cxnLst/>
            <a:rect l="l" t="t" r="r" b="b"/>
            <a:pathLst>
              <a:path w="450214" h="301625">
                <a:moveTo>
                  <a:pt x="419988" y="0"/>
                </a:moveTo>
                <a:lnTo>
                  <a:pt x="30225" y="0"/>
                </a:lnTo>
                <a:lnTo>
                  <a:pt x="18430" y="2363"/>
                </a:lnTo>
                <a:lnTo>
                  <a:pt x="8826" y="8810"/>
                </a:lnTo>
                <a:lnTo>
                  <a:pt x="2365" y="18377"/>
                </a:lnTo>
                <a:lnTo>
                  <a:pt x="0" y="30099"/>
                </a:lnTo>
                <a:lnTo>
                  <a:pt x="0" y="271272"/>
                </a:lnTo>
                <a:lnTo>
                  <a:pt x="2365" y="282993"/>
                </a:lnTo>
                <a:lnTo>
                  <a:pt x="8826" y="292560"/>
                </a:lnTo>
                <a:lnTo>
                  <a:pt x="18430" y="299007"/>
                </a:lnTo>
                <a:lnTo>
                  <a:pt x="30225" y="301371"/>
                </a:lnTo>
                <a:lnTo>
                  <a:pt x="419988" y="301371"/>
                </a:lnTo>
                <a:lnTo>
                  <a:pt x="431710" y="299007"/>
                </a:lnTo>
                <a:lnTo>
                  <a:pt x="441277" y="292560"/>
                </a:lnTo>
                <a:lnTo>
                  <a:pt x="447724" y="282993"/>
                </a:lnTo>
                <a:lnTo>
                  <a:pt x="450088" y="271272"/>
                </a:lnTo>
                <a:lnTo>
                  <a:pt x="450088" y="30099"/>
                </a:lnTo>
                <a:lnTo>
                  <a:pt x="447724" y="18377"/>
                </a:lnTo>
                <a:lnTo>
                  <a:pt x="441277" y="8810"/>
                </a:lnTo>
                <a:lnTo>
                  <a:pt x="431710" y="2363"/>
                </a:lnTo>
                <a:lnTo>
                  <a:pt x="41998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394578" y="4181982"/>
            <a:ext cx="450215" cy="301625"/>
          </a:xfrm>
          <a:custGeom>
            <a:avLst/>
            <a:gdLst/>
            <a:ahLst/>
            <a:cxnLst/>
            <a:rect l="l" t="t" r="r" b="b"/>
            <a:pathLst>
              <a:path w="450214" h="301625">
                <a:moveTo>
                  <a:pt x="0" y="30099"/>
                </a:moveTo>
                <a:lnTo>
                  <a:pt x="2365" y="18377"/>
                </a:lnTo>
                <a:lnTo>
                  <a:pt x="8826" y="8810"/>
                </a:lnTo>
                <a:lnTo>
                  <a:pt x="18430" y="2363"/>
                </a:lnTo>
                <a:lnTo>
                  <a:pt x="30225" y="0"/>
                </a:lnTo>
                <a:lnTo>
                  <a:pt x="419988" y="0"/>
                </a:lnTo>
                <a:lnTo>
                  <a:pt x="431710" y="2363"/>
                </a:lnTo>
                <a:lnTo>
                  <a:pt x="441277" y="8810"/>
                </a:lnTo>
                <a:lnTo>
                  <a:pt x="447724" y="18377"/>
                </a:lnTo>
                <a:lnTo>
                  <a:pt x="450088" y="30099"/>
                </a:lnTo>
                <a:lnTo>
                  <a:pt x="450088" y="271272"/>
                </a:lnTo>
                <a:lnTo>
                  <a:pt x="447724" y="282993"/>
                </a:lnTo>
                <a:lnTo>
                  <a:pt x="441277" y="292560"/>
                </a:lnTo>
                <a:lnTo>
                  <a:pt x="431710" y="299007"/>
                </a:lnTo>
                <a:lnTo>
                  <a:pt x="419988" y="301371"/>
                </a:lnTo>
                <a:lnTo>
                  <a:pt x="30225" y="301371"/>
                </a:lnTo>
                <a:lnTo>
                  <a:pt x="18430" y="299007"/>
                </a:lnTo>
                <a:lnTo>
                  <a:pt x="8826" y="292560"/>
                </a:lnTo>
                <a:lnTo>
                  <a:pt x="2365" y="282993"/>
                </a:lnTo>
                <a:lnTo>
                  <a:pt x="0" y="271272"/>
                </a:lnTo>
                <a:lnTo>
                  <a:pt x="0" y="30099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5434838" y="4203984"/>
            <a:ext cx="38481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90800"/>
              </a:lnSpc>
            </a:pPr>
            <a:r>
              <a:rPr dirty="0" sz="600" spc="-5">
                <a:latin typeface="Calibri"/>
                <a:cs typeface="Calibri"/>
              </a:rPr>
              <a:t>Manque</a:t>
            </a:r>
            <a:r>
              <a:rPr dirty="0" sz="600" spc="6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de 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motivation  des</a:t>
            </a:r>
            <a:r>
              <a:rPr dirty="0" sz="600" spc="-8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ENF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478907" y="3480942"/>
            <a:ext cx="741045" cy="163830"/>
          </a:xfrm>
          <a:custGeom>
            <a:avLst/>
            <a:gdLst/>
            <a:ahLst/>
            <a:cxnLst/>
            <a:rect l="l" t="t" r="r" b="b"/>
            <a:pathLst>
              <a:path w="741045" h="163829">
                <a:moveTo>
                  <a:pt x="0" y="0"/>
                </a:moveTo>
                <a:lnTo>
                  <a:pt x="0" y="81661"/>
                </a:lnTo>
                <a:lnTo>
                  <a:pt x="740917" y="81661"/>
                </a:lnTo>
                <a:lnTo>
                  <a:pt x="740917" y="163449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906896" y="3644391"/>
            <a:ext cx="626110" cy="323850"/>
          </a:xfrm>
          <a:custGeom>
            <a:avLst/>
            <a:gdLst/>
            <a:ahLst/>
            <a:cxnLst/>
            <a:rect l="l" t="t" r="r" b="b"/>
            <a:pathLst>
              <a:path w="626109" h="323850">
                <a:moveTo>
                  <a:pt x="593343" y="0"/>
                </a:moveTo>
                <a:lnTo>
                  <a:pt x="32257" y="0"/>
                </a:lnTo>
                <a:lnTo>
                  <a:pt x="19716" y="2541"/>
                </a:lnTo>
                <a:lnTo>
                  <a:pt x="9461" y="9477"/>
                </a:lnTo>
                <a:lnTo>
                  <a:pt x="2539" y="19770"/>
                </a:lnTo>
                <a:lnTo>
                  <a:pt x="0" y="32385"/>
                </a:lnTo>
                <a:lnTo>
                  <a:pt x="0" y="291084"/>
                </a:lnTo>
                <a:lnTo>
                  <a:pt x="2539" y="303625"/>
                </a:lnTo>
                <a:lnTo>
                  <a:pt x="9461" y="313880"/>
                </a:lnTo>
                <a:lnTo>
                  <a:pt x="19716" y="320801"/>
                </a:lnTo>
                <a:lnTo>
                  <a:pt x="32257" y="323342"/>
                </a:lnTo>
                <a:lnTo>
                  <a:pt x="593343" y="323342"/>
                </a:lnTo>
                <a:lnTo>
                  <a:pt x="605958" y="320801"/>
                </a:lnTo>
                <a:lnTo>
                  <a:pt x="616251" y="313880"/>
                </a:lnTo>
                <a:lnTo>
                  <a:pt x="623187" y="303625"/>
                </a:lnTo>
                <a:lnTo>
                  <a:pt x="625728" y="291084"/>
                </a:lnTo>
                <a:lnTo>
                  <a:pt x="625728" y="32385"/>
                </a:lnTo>
                <a:lnTo>
                  <a:pt x="623187" y="19770"/>
                </a:lnTo>
                <a:lnTo>
                  <a:pt x="616251" y="9477"/>
                </a:lnTo>
                <a:lnTo>
                  <a:pt x="605958" y="2541"/>
                </a:lnTo>
                <a:lnTo>
                  <a:pt x="593343" y="0"/>
                </a:lnTo>
                <a:close/>
              </a:path>
            </a:pathLst>
          </a:custGeom>
          <a:solidFill>
            <a:srgbClr val="DBDB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906896" y="3644391"/>
            <a:ext cx="626110" cy="323850"/>
          </a:xfrm>
          <a:custGeom>
            <a:avLst/>
            <a:gdLst/>
            <a:ahLst/>
            <a:cxnLst/>
            <a:rect l="l" t="t" r="r" b="b"/>
            <a:pathLst>
              <a:path w="626109" h="323850">
                <a:moveTo>
                  <a:pt x="0" y="32385"/>
                </a:moveTo>
                <a:lnTo>
                  <a:pt x="2539" y="19770"/>
                </a:lnTo>
                <a:lnTo>
                  <a:pt x="9461" y="9477"/>
                </a:lnTo>
                <a:lnTo>
                  <a:pt x="19716" y="2541"/>
                </a:lnTo>
                <a:lnTo>
                  <a:pt x="32257" y="0"/>
                </a:lnTo>
                <a:lnTo>
                  <a:pt x="593343" y="0"/>
                </a:lnTo>
                <a:lnTo>
                  <a:pt x="605958" y="2541"/>
                </a:lnTo>
                <a:lnTo>
                  <a:pt x="616251" y="9477"/>
                </a:lnTo>
                <a:lnTo>
                  <a:pt x="623187" y="19770"/>
                </a:lnTo>
                <a:lnTo>
                  <a:pt x="625728" y="32385"/>
                </a:lnTo>
                <a:lnTo>
                  <a:pt x="625728" y="291084"/>
                </a:lnTo>
                <a:lnTo>
                  <a:pt x="623187" y="303625"/>
                </a:lnTo>
                <a:lnTo>
                  <a:pt x="616251" y="313880"/>
                </a:lnTo>
                <a:lnTo>
                  <a:pt x="605958" y="320801"/>
                </a:lnTo>
                <a:lnTo>
                  <a:pt x="593343" y="323342"/>
                </a:lnTo>
                <a:lnTo>
                  <a:pt x="32257" y="323342"/>
                </a:lnTo>
                <a:lnTo>
                  <a:pt x="19716" y="320801"/>
                </a:lnTo>
                <a:lnTo>
                  <a:pt x="9461" y="313880"/>
                </a:lnTo>
                <a:lnTo>
                  <a:pt x="2539" y="303625"/>
                </a:lnTo>
                <a:lnTo>
                  <a:pt x="0" y="291084"/>
                </a:lnTo>
                <a:lnTo>
                  <a:pt x="0" y="32385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5971666" y="3652479"/>
            <a:ext cx="509270" cy="300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 indent="1270">
              <a:lnSpc>
                <a:spcPct val="92300"/>
              </a:lnSpc>
            </a:pP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5">
                <a:latin typeface="Calibri"/>
                <a:cs typeface="Calibri"/>
              </a:rPr>
              <a:t>b</a:t>
            </a:r>
            <a:r>
              <a:rPr dirty="0" sz="700" spc="-5">
                <a:latin typeface="Calibri"/>
                <a:cs typeface="Calibri"/>
              </a:rPr>
              <a:t>se</a:t>
            </a:r>
            <a:r>
              <a:rPr dirty="0" sz="700" spc="-15">
                <a:latin typeface="Calibri"/>
                <a:cs typeface="Calibri"/>
              </a:rPr>
              <a:t>nt</a:t>
            </a:r>
            <a:r>
              <a:rPr dirty="0" sz="700" spc="-5">
                <a:latin typeface="Calibri"/>
                <a:cs typeface="Calibri"/>
              </a:rPr>
              <a:t>é</a:t>
            </a:r>
            <a:r>
              <a:rPr dirty="0" sz="700" spc="-10">
                <a:latin typeface="Calibri"/>
                <a:cs typeface="Calibri"/>
              </a:rPr>
              <a:t>i</a:t>
            </a:r>
            <a:r>
              <a:rPr dirty="0" sz="700" spc="-5">
                <a:latin typeface="Calibri"/>
                <a:cs typeface="Calibri"/>
              </a:rPr>
              <a:t>s</a:t>
            </a:r>
            <a:r>
              <a:rPr dirty="0" sz="700" spc="-15">
                <a:latin typeface="Calibri"/>
                <a:cs typeface="Calibri"/>
              </a:rPr>
              <a:t>m</a:t>
            </a:r>
            <a:r>
              <a:rPr dirty="0" sz="700" spc="-5">
                <a:latin typeface="Calibri"/>
                <a:cs typeface="Calibri"/>
              </a:rPr>
              <a:t>e  </a:t>
            </a:r>
            <a:r>
              <a:rPr dirty="0" sz="700" spc="-10">
                <a:latin typeface="Calibri"/>
                <a:cs typeface="Calibri"/>
              </a:rPr>
              <a:t>fréquents</a:t>
            </a:r>
            <a:r>
              <a:rPr dirty="0" sz="700" spc="-20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des  élèves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046596" y="3967733"/>
            <a:ext cx="173355" cy="194310"/>
          </a:xfrm>
          <a:custGeom>
            <a:avLst/>
            <a:gdLst/>
            <a:ahLst/>
            <a:cxnLst/>
            <a:rect l="l" t="t" r="r" b="b"/>
            <a:pathLst>
              <a:path w="173354" h="194310">
                <a:moveTo>
                  <a:pt x="173100" y="0"/>
                </a:moveTo>
                <a:lnTo>
                  <a:pt x="173100" y="97154"/>
                </a:lnTo>
                <a:lnTo>
                  <a:pt x="0" y="97154"/>
                </a:lnTo>
                <a:lnTo>
                  <a:pt x="0" y="194182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873877" y="4161916"/>
            <a:ext cx="345440" cy="310515"/>
          </a:xfrm>
          <a:custGeom>
            <a:avLst/>
            <a:gdLst/>
            <a:ahLst/>
            <a:cxnLst/>
            <a:rect l="l" t="t" r="r" b="b"/>
            <a:pathLst>
              <a:path w="345439" h="310514">
                <a:moveTo>
                  <a:pt x="314451" y="0"/>
                </a:moveTo>
                <a:lnTo>
                  <a:pt x="31114" y="0"/>
                </a:lnTo>
                <a:lnTo>
                  <a:pt x="19020" y="2430"/>
                </a:lnTo>
                <a:lnTo>
                  <a:pt x="9128" y="9064"/>
                </a:lnTo>
                <a:lnTo>
                  <a:pt x="2450" y="18913"/>
                </a:lnTo>
                <a:lnTo>
                  <a:pt x="0" y="30988"/>
                </a:lnTo>
                <a:lnTo>
                  <a:pt x="0" y="279019"/>
                </a:lnTo>
                <a:lnTo>
                  <a:pt x="2450" y="291113"/>
                </a:lnTo>
                <a:lnTo>
                  <a:pt x="9128" y="301005"/>
                </a:lnTo>
                <a:lnTo>
                  <a:pt x="19020" y="307683"/>
                </a:lnTo>
                <a:lnTo>
                  <a:pt x="31114" y="310134"/>
                </a:lnTo>
                <a:lnTo>
                  <a:pt x="314451" y="310134"/>
                </a:lnTo>
                <a:lnTo>
                  <a:pt x="326473" y="307683"/>
                </a:lnTo>
                <a:lnTo>
                  <a:pt x="336327" y="301005"/>
                </a:lnTo>
                <a:lnTo>
                  <a:pt x="342991" y="291113"/>
                </a:lnTo>
                <a:lnTo>
                  <a:pt x="345439" y="279019"/>
                </a:lnTo>
                <a:lnTo>
                  <a:pt x="345439" y="30988"/>
                </a:lnTo>
                <a:lnTo>
                  <a:pt x="342991" y="18913"/>
                </a:lnTo>
                <a:lnTo>
                  <a:pt x="336327" y="9064"/>
                </a:lnTo>
                <a:lnTo>
                  <a:pt x="326473" y="2430"/>
                </a:lnTo>
                <a:lnTo>
                  <a:pt x="314451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873877" y="4161916"/>
            <a:ext cx="345440" cy="310515"/>
          </a:xfrm>
          <a:custGeom>
            <a:avLst/>
            <a:gdLst/>
            <a:ahLst/>
            <a:cxnLst/>
            <a:rect l="l" t="t" r="r" b="b"/>
            <a:pathLst>
              <a:path w="345439" h="310514">
                <a:moveTo>
                  <a:pt x="0" y="30988"/>
                </a:moveTo>
                <a:lnTo>
                  <a:pt x="2450" y="18913"/>
                </a:lnTo>
                <a:lnTo>
                  <a:pt x="9128" y="9064"/>
                </a:lnTo>
                <a:lnTo>
                  <a:pt x="19020" y="2430"/>
                </a:lnTo>
                <a:lnTo>
                  <a:pt x="31114" y="0"/>
                </a:lnTo>
                <a:lnTo>
                  <a:pt x="314451" y="0"/>
                </a:lnTo>
                <a:lnTo>
                  <a:pt x="326473" y="2430"/>
                </a:lnTo>
                <a:lnTo>
                  <a:pt x="336327" y="9064"/>
                </a:lnTo>
                <a:lnTo>
                  <a:pt x="342991" y="18913"/>
                </a:lnTo>
                <a:lnTo>
                  <a:pt x="345439" y="30988"/>
                </a:lnTo>
                <a:lnTo>
                  <a:pt x="345439" y="279019"/>
                </a:lnTo>
                <a:lnTo>
                  <a:pt x="342991" y="291113"/>
                </a:lnTo>
                <a:lnTo>
                  <a:pt x="336327" y="301005"/>
                </a:lnTo>
                <a:lnTo>
                  <a:pt x="326473" y="307683"/>
                </a:lnTo>
                <a:lnTo>
                  <a:pt x="314451" y="310134"/>
                </a:lnTo>
                <a:lnTo>
                  <a:pt x="31114" y="310134"/>
                </a:lnTo>
                <a:lnTo>
                  <a:pt x="19020" y="307683"/>
                </a:lnTo>
                <a:lnTo>
                  <a:pt x="9128" y="301005"/>
                </a:lnTo>
                <a:lnTo>
                  <a:pt x="2450" y="291113"/>
                </a:lnTo>
                <a:lnTo>
                  <a:pt x="0" y="279019"/>
                </a:lnTo>
                <a:lnTo>
                  <a:pt x="0" y="30988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5913754" y="4163867"/>
            <a:ext cx="28067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5080">
              <a:lnSpc>
                <a:spcPct val="92100"/>
              </a:lnSpc>
            </a:pPr>
            <a:r>
              <a:rPr dirty="0" sz="700" spc="-10">
                <a:latin typeface="Calibri"/>
                <a:cs typeface="Calibri"/>
              </a:rPr>
              <a:t>E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fa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10">
                <a:latin typeface="Calibri"/>
                <a:cs typeface="Calibri"/>
              </a:rPr>
              <a:t>t</a:t>
            </a:r>
            <a:r>
              <a:rPr dirty="0" sz="700" spc="-5">
                <a:latin typeface="Calibri"/>
                <a:cs typeface="Calibri"/>
              </a:rPr>
              <a:t>s  affa</a:t>
            </a:r>
            <a:r>
              <a:rPr dirty="0" sz="700" spc="-10">
                <a:latin typeface="Calibri"/>
                <a:cs typeface="Calibri"/>
              </a:rPr>
              <a:t>m</a:t>
            </a:r>
            <a:r>
              <a:rPr dirty="0" sz="700" spc="-5">
                <a:latin typeface="Calibri"/>
                <a:cs typeface="Calibri"/>
              </a:rPr>
              <a:t>é  </a:t>
            </a:r>
            <a:r>
              <a:rPr dirty="0" sz="700" spc="-5">
                <a:latin typeface="Calibri"/>
                <a:cs typeface="Calibri"/>
              </a:rPr>
              <a:t>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219697" y="3967733"/>
            <a:ext cx="347345" cy="191770"/>
          </a:xfrm>
          <a:custGeom>
            <a:avLst/>
            <a:gdLst/>
            <a:ahLst/>
            <a:cxnLst/>
            <a:rect l="l" t="t" r="r" b="b"/>
            <a:pathLst>
              <a:path w="347345" h="191770">
                <a:moveTo>
                  <a:pt x="0" y="0"/>
                </a:moveTo>
                <a:lnTo>
                  <a:pt x="0" y="95630"/>
                </a:lnTo>
                <a:lnTo>
                  <a:pt x="347218" y="95630"/>
                </a:lnTo>
                <a:lnTo>
                  <a:pt x="347218" y="191261"/>
                </a:lnTo>
              </a:path>
            </a:pathLst>
          </a:custGeom>
          <a:ln w="12700">
            <a:solidFill>
              <a:srgbClr val="528BC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345682" y="4158868"/>
            <a:ext cx="442595" cy="226060"/>
          </a:xfrm>
          <a:custGeom>
            <a:avLst/>
            <a:gdLst/>
            <a:ahLst/>
            <a:cxnLst/>
            <a:rect l="l" t="t" r="r" b="b"/>
            <a:pathLst>
              <a:path w="442595" h="226060">
                <a:moveTo>
                  <a:pt x="419862" y="0"/>
                </a:moveTo>
                <a:lnTo>
                  <a:pt x="22605" y="0"/>
                </a:lnTo>
                <a:lnTo>
                  <a:pt x="13823" y="1781"/>
                </a:lnTo>
                <a:lnTo>
                  <a:pt x="6635" y="6635"/>
                </a:lnTo>
                <a:lnTo>
                  <a:pt x="1781" y="13823"/>
                </a:lnTo>
                <a:lnTo>
                  <a:pt x="0" y="22606"/>
                </a:lnTo>
                <a:lnTo>
                  <a:pt x="0" y="203454"/>
                </a:lnTo>
                <a:lnTo>
                  <a:pt x="1781" y="212236"/>
                </a:lnTo>
                <a:lnTo>
                  <a:pt x="6635" y="219424"/>
                </a:lnTo>
                <a:lnTo>
                  <a:pt x="13823" y="224278"/>
                </a:lnTo>
                <a:lnTo>
                  <a:pt x="22605" y="226060"/>
                </a:lnTo>
                <a:lnTo>
                  <a:pt x="419862" y="226060"/>
                </a:lnTo>
                <a:lnTo>
                  <a:pt x="428644" y="224278"/>
                </a:lnTo>
                <a:lnTo>
                  <a:pt x="435832" y="219424"/>
                </a:lnTo>
                <a:lnTo>
                  <a:pt x="440686" y="212236"/>
                </a:lnTo>
                <a:lnTo>
                  <a:pt x="442467" y="203454"/>
                </a:lnTo>
                <a:lnTo>
                  <a:pt x="442467" y="22606"/>
                </a:lnTo>
                <a:lnTo>
                  <a:pt x="440686" y="13823"/>
                </a:lnTo>
                <a:lnTo>
                  <a:pt x="435832" y="6635"/>
                </a:lnTo>
                <a:lnTo>
                  <a:pt x="428644" y="1781"/>
                </a:lnTo>
                <a:lnTo>
                  <a:pt x="41986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345682" y="4158868"/>
            <a:ext cx="442595" cy="226060"/>
          </a:xfrm>
          <a:custGeom>
            <a:avLst/>
            <a:gdLst/>
            <a:ahLst/>
            <a:cxnLst/>
            <a:rect l="l" t="t" r="r" b="b"/>
            <a:pathLst>
              <a:path w="442595" h="226060">
                <a:moveTo>
                  <a:pt x="0" y="22606"/>
                </a:moveTo>
                <a:lnTo>
                  <a:pt x="1781" y="13823"/>
                </a:lnTo>
                <a:lnTo>
                  <a:pt x="6635" y="6635"/>
                </a:lnTo>
                <a:lnTo>
                  <a:pt x="13823" y="1781"/>
                </a:lnTo>
                <a:lnTo>
                  <a:pt x="22605" y="0"/>
                </a:lnTo>
                <a:lnTo>
                  <a:pt x="419862" y="0"/>
                </a:lnTo>
                <a:lnTo>
                  <a:pt x="428644" y="1781"/>
                </a:lnTo>
                <a:lnTo>
                  <a:pt x="435832" y="6635"/>
                </a:lnTo>
                <a:lnTo>
                  <a:pt x="440686" y="13823"/>
                </a:lnTo>
                <a:lnTo>
                  <a:pt x="442467" y="22606"/>
                </a:lnTo>
                <a:lnTo>
                  <a:pt x="442467" y="203454"/>
                </a:lnTo>
                <a:lnTo>
                  <a:pt x="440686" y="212236"/>
                </a:lnTo>
                <a:lnTo>
                  <a:pt x="435832" y="219424"/>
                </a:lnTo>
                <a:lnTo>
                  <a:pt x="428644" y="224278"/>
                </a:lnTo>
                <a:lnTo>
                  <a:pt x="419862" y="226060"/>
                </a:lnTo>
                <a:lnTo>
                  <a:pt x="22605" y="226060"/>
                </a:lnTo>
                <a:lnTo>
                  <a:pt x="13823" y="224278"/>
                </a:lnTo>
                <a:lnTo>
                  <a:pt x="6635" y="219424"/>
                </a:lnTo>
                <a:lnTo>
                  <a:pt x="1781" y="212236"/>
                </a:lnTo>
                <a:lnTo>
                  <a:pt x="0" y="203454"/>
                </a:lnTo>
                <a:lnTo>
                  <a:pt x="0" y="22606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6403213" y="4201413"/>
            <a:ext cx="34353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 marR="5080" indent="-41275">
              <a:lnSpc>
                <a:spcPts val="540"/>
              </a:lnSpc>
            </a:pPr>
            <a:r>
              <a:rPr dirty="0" sz="500">
                <a:latin typeface="Calibri"/>
                <a:cs typeface="Calibri"/>
              </a:rPr>
              <a:t>él</a:t>
            </a:r>
            <a:r>
              <a:rPr dirty="0" sz="500" spc="-5">
                <a:latin typeface="Calibri"/>
                <a:cs typeface="Calibri"/>
              </a:rPr>
              <a:t>o</a:t>
            </a:r>
            <a:r>
              <a:rPr dirty="0" sz="500">
                <a:latin typeface="Calibri"/>
                <a:cs typeface="Calibri"/>
              </a:rPr>
              <a:t>ig</a:t>
            </a:r>
            <a:r>
              <a:rPr dirty="0" sz="500" spc="-5">
                <a:latin typeface="Calibri"/>
                <a:cs typeface="Calibri"/>
              </a:rPr>
              <a:t>ne</a:t>
            </a:r>
            <a:r>
              <a:rPr dirty="0" sz="500" spc="5">
                <a:latin typeface="Calibri"/>
                <a:cs typeface="Calibri"/>
              </a:rPr>
              <a:t>m</a:t>
            </a:r>
            <a:r>
              <a:rPr dirty="0" sz="500">
                <a:latin typeface="Calibri"/>
                <a:cs typeface="Calibri"/>
              </a:rPr>
              <a:t>ent  </a:t>
            </a:r>
            <a:r>
              <a:rPr dirty="0" sz="500" spc="-5">
                <a:latin typeface="Calibri"/>
                <a:cs typeface="Calibri"/>
              </a:rPr>
              <a:t>d</a:t>
            </a:r>
            <a:r>
              <a:rPr dirty="0" sz="500">
                <a:latin typeface="Calibri"/>
                <a:cs typeface="Calibri"/>
              </a:rPr>
              <a:t>e</a:t>
            </a:r>
            <a:r>
              <a:rPr dirty="0" sz="500" spc="-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l</a:t>
            </a:r>
            <a:r>
              <a:rPr dirty="0" sz="500" spc="-5">
                <a:latin typeface="Calibri"/>
                <a:cs typeface="Calibri"/>
              </a:rPr>
              <a:t>'</a:t>
            </a:r>
            <a:r>
              <a:rPr dirty="0" sz="500">
                <a:latin typeface="Calibri"/>
                <a:cs typeface="Calibri"/>
              </a:rPr>
              <a:t>éc</a:t>
            </a:r>
            <a:r>
              <a:rPr dirty="0" sz="500" spc="-5">
                <a:latin typeface="Calibri"/>
                <a:cs typeface="Calibri"/>
              </a:rPr>
              <a:t>o</a:t>
            </a:r>
            <a:r>
              <a:rPr dirty="0" sz="500">
                <a:latin typeface="Calibri"/>
                <a:cs typeface="Calibri"/>
              </a:rPr>
              <a:t>le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156455" y="3012947"/>
            <a:ext cx="2283460" cy="154305"/>
          </a:xfrm>
          <a:custGeom>
            <a:avLst/>
            <a:gdLst/>
            <a:ahLst/>
            <a:cxnLst/>
            <a:rect l="l" t="t" r="r" b="b"/>
            <a:pathLst>
              <a:path w="2283460" h="154305">
                <a:moveTo>
                  <a:pt x="0" y="0"/>
                </a:moveTo>
                <a:lnTo>
                  <a:pt x="0" y="77088"/>
                </a:lnTo>
                <a:lnTo>
                  <a:pt x="2283079" y="77088"/>
                </a:lnTo>
                <a:lnTo>
                  <a:pt x="2283079" y="154304"/>
                </a:lnTo>
              </a:path>
            </a:pathLst>
          </a:custGeom>
          <a:ln w="12700">
            <a:solidFill>
              <a:srgbClr val="467AA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177915" y="3167252"/>
            <a:ext cx="523240" cy="339090"/>
          </a:xfrm>
          <a:custGeom>
            <a:avLst/>
            <a:gdLst/>
            <a:ahLst/>
            <a:cxnLst/>
            <a:rect l="l" t="t" r="r" b="b"/>
            <a:pathLst>
              <a:path w="523240" h="339089">
                <a:moveTo>
                  <a:pt x="489204" y="0"/>
                </a:moveTo>
                <a:lnTo>
                  <a:pt x="33909" y="0"/>
                </a:lnTo>
                <a:lnTo>
                  <a:pt x="20734" y="2655"/>
                </a:lnTo>
                <a:lnTo>
                  <a:pt x="9953" y="9905"/>
                </a:lnTo>
                <a:lnTo>
                  <a:pt x="2672" y="20681"/>
                </a:lnTo>
                <a:lnTo>
                  <a:pt x="0" y="33908"/>
                </a:lnTo>
                <a:lnTo>
                  <a:pt x="0" y="304800"/>
                </a:lnTo>
                <a:lnTo>
                  <a:pt x="2672" y="317974"/>
                </a:lnTo>
                <a:lnTo>
                  <a:pt x="9953" y="328755"/>
                </a:lnTo>
                <a:lnTo>
                  <a:pt x="20734" y="336036"/>
                </a:lnTo>
                <a:lnTo>
                  <a:pt x="33909" y="338708"/>
                </a:lnTo>
                <a:lnTo>
                  <a:pt x="489204" y="338708"/>
                </a:lnTo>
                <a:lnTo>
                  <a:pt x="502358" y="336036"/>
                </a:lnTo>
                <a:lnTo>
                  <a:pt x="513095" y="328755"/>
                </a:lnTo>
                <a:lnTo>
                  <a:pt x="520332" y="317974"/>
                </a:lnTo>
                <a:lnTo>
                  <a:pt x="522986" y="304800"/>
                </a:lnTo>
                <a:lnTo>
                  <a:pt x="522986" y="33908"/>
                </a:lnTo>
                <a:lnTo>
                  <a:pt x="520332" y="20681"/>
                </a:lnTo>
                <a:lnTo>
                  <a:pt x="513095" y="9905"/>
                </a:lnTo>
                <a:lnTo>
                  <a:pt x="502358" y="2655"/>
                </a:lnTo>
                <a:lnTo>
                  <a:pt x="48920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177915" y="3167252"/>
            <a:ext cx="523240" cy="339090"/>
          </a:xfrm>
          <a:custGeom>
            <a:avLst/>
            <a:gdLst/>
            <a:ahLst/>
            <a:cxnLst/>
            <a:rect l="l" t="t" r="r" b="b"/>
            <a:pathLst>
              <a:path w="523240" h="339089">
                <a:moveTo>
                  <a:pt x="0" y="33908"/>
                </a:moveTo>
                <a:lnTo>
                  <a:pt x="2672" y="20681"/>
                </a:lnTo>
                <a:lnTo>
                  <a:pt x="9953" y="9905"/>
                </a:lnTo>
                <a:lnTo>
                  <a:pt x="20734" y="2655"/>
                </a:lnTo>
                <a:lnTo>
                  <a:pt x="33909" y="0"/>
                </a:lnTo>
                <a:lnTo>
                  <a:pt x="489204" y="0"/>
                </a:lnTo>
                <a:lnTo>
                  <a:pt x="502358" y="2655"/>
                </a:lnTo>
                <a:lnTo>
                  <a:pt x="513095" y="9905"/>
                </a:lnTo>
                <a:lnTo>
                  <a:pt x="520332" y="20681"/>
                </a:lnTo>
                <a:lnTo>
                  <a:pt x="522986" y="33908"/>
                </a:lnTo>
                <a:lnTo>
                  <a:pt x="522986" y="304800"/>
                </a:lnTo>
                <a:lnTo>
                  <a:pt x="520332" y="317974"/>
                </a:lnTo>
                <a:lnTo>
                  <a:pt x="513095" y="328755"/>
                </a:lnTo>
                <a:lnTo>
                  <a:pt x="502358" y="336036"/>
                </a:lnTo>
                <a:lnTo>
                  <a:pt x="489204" y="338708"/>
                </a:lnTo>
                <a:lnTo>
                  <a:pt x="33909" y="338708"/>
                </a:lnTo>
                <a:lnTo>
                  <a:pt x="20734" y="336036"/>
                </a:lnTo>
                <a:lnTo>
                  <a:pt x="9953" y="328755"/>
                </a:lnTo>
                <a:lnTo>
                  <a:pt x="2672" y="317974"/>
                </a:lnTo>
                <a:lnTo>
                  <a:pt x="0" y="304800"/>
                </a:lnTo>
                <a:lnTo>
                  <a:pt x="0" y="33908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6406260" y="3272408"/>
            <a:ext cx="8128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700" spc="-15" b="1">
                <a:latin typeface="Calibri"/>
                <a:cs typeface="Calibri"/>
              </a:rPr>
              <a:t>...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99794" y="2039111"/>
            <a:ext cx="5888355" cy="3056255"/>
          </a:xfrm>
          <a:custGeom>
            <a:avLst/>
            <a:gdLst/>
            <a:ahLst/>
            <a:cxnLst/>
            <a:rect l="l" t="t" r="r" b="b"/>
            <a:pathLst>
              <a:path w="5888355" h="3056254">
                <a:moveTo>
                  <a:pt x="0" y="3056001"/>
                </a:moveTo>
                <a:lnTo>
                  <a:pt x="5888355" y="3056001"/>
                </a:lnTo>
                <a:lnTo>
                  <a:pt x="5888355" y="0"/>
                </a:lnTo>
                <a:lnTo>
                  <a:pt x="0" y="0"/>
                </a:lnTo>
                <a:lnTo>
                  <a:pt x="0" y="305600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6419341" y="9920351"/>
            <a:ext cx="1549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24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4060" y="10044353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869" y="0"/>
                </a:moveTo>
                <a:lnTo>
                  <a:pt x="19050" y="18973"/>
                </a:lnTo>
                <a:lnTo>
                  <a:pt x="0" y="94805"/>
                </a:lnTo>
                <a:lnTo>
                  <a:pt x="94869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10629" y="9864838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430" y="274320"/>
                </a:moveTo>
                <a:lnTo>
                  <a:pt x="292480" y="198488"/>
                </a:lnTo>
                <a:lnTo>
                  <a:pt x="368300" y="179514"/>
                </a:lnTo>
                <a:lnTo>
                  <a:pt x="273430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86764" y="3399154"/>
            <a:ext cx="5426710" cy="3114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>
              <a:lnSpc>
                <a:spcPct val="100000"/>
              </a:lnSpc>
            </a:pPr>
            <a:r>
              <a:rPr dirty="0" sz="1200" spc="-5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dirty="0" sz="1100" spc="-5">
                <a:solidFill>
                  <a:srgbClr val="001F5F"/>
                </a:solidFill>
                <a:latin typeface="Times New Roman"/>
                <a:cs typeface="Times New Roman"/>
              </a:rPr>
              <a:t>ource </a:t>
            </a:r>
            <a:r>
              <a:rPr dirty="0" sz="1100">
                <a:solidFill>
                  <a:srgbClr val="001F5F"/>
                </a:solidFill>
                <a:latin typeface="Times New Roman"/>
                <a:cs typeface="Times New Roman"/>
              </a:rPr>
              <a:t>: </a:t>
            </a:r>
            <a:r>
              <a:rPr dirty="0" sz="1100" spc="-5">
                <a:solidFill>
                  <a:srgbClr val="001F5F"/>
                </a:solidFill>
                <a:latin typeface="Times New Roman"/>
                <a:cs typeface="Times New Roman"/>
              </a:rPr>
              <a:t>arbre des problèmes</a:t>
            </a:r>
            <a:r>
              <a:rPr dirty="0" sz="1100" spc="15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001F5F"/>
                </a:solidFill>
                <a:latin typeface="Times New Roman"/>
                <a:cs typeface="Times New Roman"/>
              </a:rPr>
              <a:t>ci-dessus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600" spc="-5" b="1">
                <a:latin typeface="Times New Roman"/>
                <a:cs typeface="Times New Roman"/>
              </a:rPr>
              <a:t>CONCLUSION</a:t>
            </a:r>
            <a:endParaRPr sz="16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02899"/>
              </a:lnSpc>
              <a:spcBef>
                <a:spcPts val="825"/>
              </a:spcBef>
            </a:pPr>
            <a:r>
              <a:rPr dirty="0" sz="1200" spc="-10">
                <a:latin typeface="Times New Roman"/>
                <a:cs typeface="Times New Roman"/>
              </a:rPr>
              <a:t>Le </a:t>
            </a:r>
            <a:r>
              <a:rPr dirty="0" sz="1200">
                <a:latin typeface="Times New Roman"/>
                <a:cs typeface="Times New Roman"/>
              </a:rPr>
              <a:t>Ministère décide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mettre à la disposition </a:t>
            </a:r>
            <a:r>
              <a:rPr dirty="0" sz="1200" spc="-5">
                <a:latin typeface="Times New Roman"/>
                <a:cs typeface="Times New Roman"/>
              </a:rPr>
              <a:t>des STD des </a:t>
            </a:r>
            <a:r>
              <a:rPr dirty="0" sz="1200">
                <a:latin typeface="Times New Roman"/>
                <a:cs typeface="Times New Roman"/>
              </a:rPr>
              <a:t>tableaux de </a:t>
            </a:r>
            <a:r>
              <a:rPr dirty="0" sz="1200" spc="-5">
                <a:latin typeface="Times New Roman"/>
                <a:cs typeface="Times New Roman"/>
              </a:rPr>
              <a:t>Bord. Cet </a:t>
            </a:r>
            <a:r>
              <a:rPr dirty="0" sz="1200">
                <a:latin typeface="Times New Roman"/>
                <a:cs typeface="Times New Roman"/>
              </a:rPr>
              <a:t>outil  simple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leur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permet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faire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diagnostic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rapide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fiable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leurs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performances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termes  d’efficience.</a:t>
            </a:r>
            <a:endParaRPr sz="12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03400"/>
              </a:lnSpc>
              <a:spcBef>
                <a:spcPts val="815"/>
              </a:spcBef>
            </a:pPr>
            <a:r>
              <a:rPr dirty="0" sz="1200" spc="-10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à noter que les </a:t>
            </a:r>
            <a:r>
              <a:rPr dirty="0" sz="1200" spc="-5">
                <a:latin typeface="Times New Roman"/>
                <a:cs typeface="Times New Roman"/>
              </a:rPr>
              <a:t>Tableaux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produits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partir des données </a:t>
            </a:r>
            <a:r>
              <a:rPr dirty="0" sz="1200">
                <a:latin typeface="Times New Roman"/>
                <a:cs typeface="Times New Roman"/>
              </a:rPr>
              <a:t>issues </a:t>
            </a:r>
            <a:r>
              <a:rPr dirty="0" sz="1200" spc="-5">
                <a:latin typeface="Times New Roman"/>
                <a:cs typeface="Times New Roman"/>
              </a:rPr>
              <a:t>des FPE  et des </a:t>
            </a:r>
            <a:r>
              <a:rPr dirty="0" sz="1200">
                <a:latin typeface="Times New Roman"/>
                <a:cs typeface="Times New Roman"/>
              </a:rPr>
              <a:t>examens. </a:t>
            </a: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qualité </a:t>
            </a:r>
            <a:r>
              <a:rPr dirty="0" sz="1200" spc="-5">
                <a:latin typeface="Times New Roman"/>
                <a:cs typeface="Times New Roman"/>
              </a:rPr>
              <a:t>des résultats présentés dépend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ces sources. De </a:t>
            </a:r>
            <a:r>
              <a:rPr dirty="0" sz="1200">
                <a:latin typeface="Times New Roman"/>
                <a:cs typeface="Times New Roman"/>
              </a:rPr>
              <a:t>ce </a:t>
            </a:r>
            <a:r>
              <a:rPr dirty="0" sz="1200" spc="-5">
                <a:latin typeface="Times New Roman"/>
                <a:cs typeface="Times New Roman"/>
              </a:rPr>
              <a:t>fait, </a:t>
            </a:r>
            <a:r>
              <a:rPr dirty="0" sz="1200">
                <a:latin typeface="Times New Roman"/>
                <a:cs typeface="Times New Roman"/>
              </a:rPr>
              <a:t>les  </a:t>
            </a:r>
            <a:r>
              <a:rPr dirty="0" sz="1200" spc="-5">
                <a:latin typeface="Times New Roman"/>
                <a:cs typeface="Times New Roman"/>
              </a:rPr>
              <a:t>responsables </a:t>
            </a:r>
            <a:r>
              <a:rPr dirty="0" sz="1200">
                <a:latin typeface="Times New Roman"/>
                <a:cs typeface="Times New Roman"/>
              </a:rPr>
              <a:t>doivent toujours </a:t>
            </a:r>
            <a:r>
              <a:rPr dirty="0" sz="1200" spc="-5">
                <a:latin typeface="Times New Roman"/>
                <a:cs typeface="Times New Roman"/>
              </a:rPr>
              <a:t>en </a:t>
            </a:r>
            <a:r>
              <a:rPr dirty="0" sz="1200">
                <a:latin typeface="Times New Roman"/>
                <a:cs typeface="Times New Roman"/>
              </a:rPr>
              <a:t>tenir </a:t>
            </a:r>
            <a:r>
              <a:rPr dirty="0" sz="1200" spc="-5">
                <a:latin typeface="Times New Roman"/>
                <a:cs typeface="Times New Roman"/>
              </a:rPr>
              <a:t>compte et </a:t>
            </a:r>
            <a:r>
              <a:rPr dirty="0" sz="1200">
                <a:latin typeface="Times New Roman"/>
                <a:cs typeface="Times New Roman"/>
              </a:rPr>
              <a:t>veiller à la </a:t>
            </a:r>
            <a:r>
              <a:rPr dirty="0" sz="1200" spc="-5">
                <a:latin typeface="Times New Roman"/>
                <a:cs typeface="Times New Roman"/>
              </a:rPr>
              <a:t>fiabilité des </a:t>
            </a:r>
            <a:r>
              <a:rPr dirty="0" sz="1200">
                <a:latin typeface="Times New Roman"/>
                <a:cs typeface="Times New Roman"/>
              </a:rPr>
              <a:t>données  </a:t>
            </a:r>
            <a:r>
              <a:rPr dirty="0" sz="1200" spc="-5">
                <a:latin typeface="Times New Roman"/>
                <a:cs typeface="Times New Roman"/>
              </a:rPr>
              <a:t>collectées.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3299"/>
              </a:lnSpc>
              <a:spcBef>
                <a:spcPts val="805"/>
              </a:spcBef>
            </a:pPr>
            <a:r>
              <a:rPr dirty="0" sz="1200">
                <a:latin typeface="Times New Roman"/>
                <a:cs typeface="Times New Roman"/>
              </a:rPr>
              <a:t>Ce </a:t>
            </a:r>
            <a:r>
              <a:rPr dirty="0" sz="1200" spc="-5">
                <a:latin typeface="Times New Roman"/>
                <a:cs typeface="Times New Roman"/>
              </a:rPr>
              <a:t>manuel contribue au développement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système éducatif au sein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CISCO. C’est  </a:t>
            </a:r>
            <a:r>
              <a:rPr dirty="0" sz="1200">
                <a:latin typeface="Times New Roman"/>
                <a:cs typeface="Times New Roman"/>
              </a:rPr>
              <a:t>un outil </a:t>
            </a:r>
            <a:r>
              <a:rPr dirty="0" sz="1200" spc="-5">
                <a:latin typeface="Times New Roman"/>
                <a:cs typeface="Times New Roman"/>
              </a:rPr>
              <a:t>destiné au service et </a:t>
            </a:r>
            <a:r>
              <a:rPr dirty="0" sz="1200">
                <a:latin typeface="Times New Roman"/>
                <a:cs typeface="Times New Roman"/>
              </a:rPr>
              <a:t>doit </a:t>
            </a:r>
            <a:r>
              <a:rPr dirty="0" sz="1200" spc="-5">
                <a:latin typeface="Times New Roman"/>
                <a:cs typeface="Times New Roman"/>
              </a:rPr>
              <a:t>faire l’objet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passation </a:t>
            </a:r>
            <a:r>
              <a:rPr dirty="0" sz="1200">
                <a:latin typeface="Times New Roman"/>
                <a:cs typeface="Times New Roman"/>
              </a:rPr>
              <a:t>de service. </a:t>
            </a: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réforme </a:t>
            </a:r>
            <a:r>
              <a:rPr dirty="0" sz="1200">
                <a:latin typeface="Times New Roman"/>
                <a:cs typeface="Times New Roman"/>
              </a:rPr>
              <a:t>de la  </a:t>
            </a:r>
            <a:r>
              <a:rPr dirty="0" sz="1200" spc="-5">
                <a:latin typeface="Times New Roman"/>
                <a:cs typeface="Times New Roman"/>
              </a:rPr>
              <a:t>structure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scolaire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politique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éducative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entraîne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réactualisation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tableau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bord 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présent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manuel.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07579" y="1195958"/>
            <a:ext cx="5409933" cy="19102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3719" y="1175077"/>
            <a:ext cx="1232535" cy="425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59055">
              <a:lnSpc>
                <a:spcPct val="126699"/>
              </a:lnSpc>
            </a:pPr>
            <a:r>
              <a:rPr dirty="0" sz="1050" spc="-5" b="1">
                <a:latin typeface="Calibri"/>
                <a:cs typeface="Calibri"/>
              </a:rPr>
              <a:t>Améliorer </a:t>
            </a:r>
            <a:r>
              <a:rPr dirty="0" sz="1050" b="1">
                <a:latin typeface="Calibri"/>
                <a:cs typeface="Calibri"/>
              </a:rPr>
              <a:t>le niveau  de </a:t>
            </a:r>
            <a:r>
              <a:rPr dirty="0" sz="1050" spc="-5" b="1">
                <a:latin typeface="Calibri"/>
                <a:cs typeface="Calibri"/>
              </a:rPr>
              <a:t>francais des</a:t>
            </a:r>
            <a:r>
              <a:rPr dirty="0" sz="1050" spc="-80" b="1">
                <a:latin typeface="Calibri"/>
                <a:cs typeface="Calibri"/>
              </a:rPr>
              <a:t> </a:t>
            </a:r>
            <a:r>
              <a:rPr dirty="0" sz="1050" b="1">
                <a:latin typeface="Calibri"/>
                <a:cs typeface="Calibri"/>
              </a:rPr>
              <a:t>élèves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3079" y="1708149"/>
            <a:ext cx="682625" cy="349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1905">
              <a:lnSpc>
                <a:spcPts val="780"/>
              </a:lnSpc>
            </a:pPr>
            <a:r>
              <a:rPr dirty="0" sz="700" spc="-10" b="1">
                <a:latin typeface="Calibri"/>
                <a:cs typeface="Calibri"/>
              </a:rPr>
              <a:t>Renforcer </a:t>
            </a:r>
            <a:r>
              <a:rPr dirty="0" sz="700" spc="-5" b="1">
                <a:latin typeface="Calibri"/>
                <a:cs typeface="Calibri"/>
              </a:rPr>
              <a:t>les  </a:t>
            </a:r>
            <a:r>
              <a:rPr dirty="0" sz="700" spc="-10" b="1">
                <a:latin typeface="Calibri"/>
                <a:cs typeface="Calibri"/>
              </a:rPr>
              <a:t>compétences </a:t>
            </a:r>
            <a:r>
              <a:rPr dirty="0" sz="700" spc="5" b="1">
                <a:latin typeface="Calibri"/>
                <a:cs typeface="Calibri"/>
              </a:rPr>
              <a:t> </a:t>
            </a:r>
            <a:r>
              <a:rPr dirty="0" sz="700" spc="-10" b="1">
                <a:latin typeface="Calibri"/>
                <a:cs typeface="Calibri"/>
              </a:rPr>
              <a:t>des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10"/>
              </a:spcBef>
            </a:pPr>
            <a:r>
              <a:rPr dirty="0" sz="700" spc="-5" b="1">
                <a:latin typeface="Calibri"/>
                <a:cs typeface="Calibri"/>
              </a:rPr>
              <a:t>enseignants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332" y="2183429"/>
            <a:ext cx="532130" cy="288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 marR="5080" indent="-40005">
              <a:lnSpc>
                <a:spcPct val="127099"/>
              </a:lnSpc>
            </a:pPr>
            <a:r>
              <a:rPr dirty="0" sz="700" spc="-5">
                <a:latin typeface="Calibri"/>
                <a:cs typeface="Calibri"/>
              </a:rPr>
              <a:t>formation</a:t>
            </a:r>
            <a:r>
              <a:rPr dirty="0" sz="700" spc="-5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des  enseignants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6441" y="2701543"/>
            <a:ext cx="450215" cy="2241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91000"/>
              </a:lnSpc>
            </a:pPr>
            <a:r>
              <a:rPr dirty="0" sz="500">
                <a:latin typeface="Calibri"/>
                <a:cs typeface="Calibri"/>
              </a:rPr>
              <a:t>recr</a:t>
            </a:r>
            <a:r>
              <a:rPr dirty="0" sz="500" spc="-5">
                <a:latin typeface="Calibri"/>
                <a:cs typeface="Calibri"/>
              </a:rPr>
              <a:t>ute</a:t>
            </a:r>
            <a:r>
              <a:rPr dirty="0" sz="500" spc="5">
                <a:latin typeface="Calibri"/>
                <a:cs typeface="Calibri"/>
              </a:rPr>
              <a:t>m</a:t>
            </a:r>
            <a:r>
              <a:rPr dirty="0" sz="500">
                <a:latin typeface="Calibri"/>
                <a:cs typeface="Calibri"/>
              </a:rPr>
              <a:t>ent</a:t>
            </a:r>
            <a:r>
              <a:rPr dirty="0" sz="500" spc="-5">
                <a:latin typeface="Calibri"/>
                <a:cs typeface="Calibri"/>
              </a:rPr>
              <a:t>/</a:t>
            </a:r>
            <a:r>
              <a:rPr dirty="0" sz="500">
                <a:latin typeface="Calibri"/>
                <a:cs typeface="Calibri"/>
              </a:rPr>
              <a:t>aff  </a:t>
            </a:r>
            <a:r>
              <a:rPr dirty="0" sz="500">
                <a:latin typeface="Calibri"/>
                <a:cs typeface="Calibri"/>
              </a:rPr>
              <a:t>ectation  d'encadreurs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62708" y="2732049"/>
            <a:ext cx="344170" cy="294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91300"/>
              </a:lnSpc>
            </a:pPr>
            <a:r>
              <a:rPr dirty="0" sz="500" spc="-5">
                <a:latin typeface="Calibri"/>
                <a:cs typeface="Calibri"/>
              </a:rPr>
              <a:t>dotation de  </a:t>
            </a:r>
            <a:r>
              <a:rPr dirty="0" sz="500">
                <a:latin typeface="Calibri"/>
                <a:cs typeface="Calibri"/>
              </a:rPr>
              <a:t>moyens  </a:t>
            </a:r>
            <a:r>
              <a:rPr dirty="0" sz="500">
                <a:latin typeface="Calibri"/>
                <a:cs typeface="Calibri"/>
              </a:rPr>
              <a:t>fi</a:t>
            </a:r>
            <a:r>
              <a:rPr dirty="0" sz="500" spc="-5">
                <a:latin typeface="Calibri"/>
                <a:cs typeface="Calibri"/>
              </a:rPr>
              <a:t>nan</a:t>
            </a:r>
            <a:r>
              <a:rPr dirty="0" sz="500">
                <a:latin typeface="Calibri"/>
                <a:cs typeface="Calibri"/>
              </a:rPr>
              <a:t>ciers</a:t>
            </a:r>
            <a:r>
              <a:rPr dirty="0" sz="500" spc="-35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et  </a:t>
            </a:r>
            <a:r>
              <a:rPr dirty="0" sz="500">
                <a:latin typeface="Calibri"/>
                <a:cs typeface="Calibri"/>
              </a:rPr>
              <a:t>materiels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44876" y="2666517"/>
            <a:ext cx="405130" cy="294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>
              <a:lnSpc>
                <a:spcPct val="91300"/>
              </a:lnSpc>
            </a:pPr>
            <a:r>
              <a:rPr dirty="0" sz="500" spc="-5">
                <a:latin typeface="Calibri"/>
                <a:cs typeface="Calibri"/>
              </a:rPr>
              <a:t>élaboration</a:t>
            </a:r>
            <a:r>
              <a:rPr dirty="0" sz="500" spc="-6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du  </a:t>
            </a:r>
            <a:r>
              <a:rPr dirty="0" sz="500">
                <a:latin typeface="Calibri"/>
                <a:cs typeface="Calibri"/>
              </a:rPr>
              <a:t>plan </a:t>
            </a:r>
            <a:r>
              <a:rPr dirty="0" sz="500" spc="-5">
                <a:latin typeface="Calibri"/>
                <a:cs typeface="Calibri"/>
              </a:rPr>
              <a:t>de  </a:t>
            </a:r>
            <a:r>
              <a:rPr dirty="0" sz="500">
                <a:latin typeface="Calibri"/>
                <a:cs typeface="Calibri"/>
              </a:rPr>
              <a:t>formation  </a:t>
            </a:r>
            <a:r>
              <a:rPr dirty="0" sz="500" spc="-5">
                <a:latin typeface="Calibri"/>
                <a:cs typeface="Calibri"/>
              </a:rPr>
              <a:t>pédagogique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42030" y="2232741"/>
            <a:ext cx="438784" cy="5181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635">
              <a:lnSpc>
                <a:spcPct val="91300"/>
              </a:lnSpc>
            </a:pPr>
            <a:r>
              <a:rPr dirty="0" sz="600">
                <a:latin typeface="Calibri"/>
                <a:cs typeface="Calibri"/>
              </a:rPr>
              <a:t>Re</a:t>
            </a:r>
            <a:r>
              <a:rPr dirty="0" sz="600" spc="-5">
                <a:latin typeface="Calibri"/>
                <a:cs typeface="Calibri"/>
              </a:rPr>
              <a:t>c</a:t>
            </a:r>
            <a:r>
              <a:rPr dirty="0" sz="600" spc="-10">
                <a:latin typeface="Calibri"/>
                <a:cs typeface="Calibri"/>
              </a:rPr>
              <a:t>r</a:t>
            </a:r>
            <a:r>
              <a:rPr dirty="0" sz="600" spc="-5">
                <a:latin typeface="Calibri"/>
                <a:cs typeface="Calibri"/>
              </a:rPr>
              <a:t>u</a:t>
            </a:r>
            <a:r>
              <a:rPr dirty="0" sz="600">
                <a:latin typeface="Calibri"/>
                <a:cs typeface="Calibri"/>
              </a:rPr>
              <a:t>teme</a:t>
            </a:r>
            <a:r>
              <a:rPr dirty="0" sz="600" spc="-5">
                <a:latin typeface="Calibri"/>
                <a:cs typeface="Calibri"/>
              </a:rPr>
              <a:t>n</a:t>
            </a:r>
            <a:r>
              <a:rPr dirty="0" sz="600">
                <a:latin typeface="Calibri"/>
                <a:cs typeface="Calibri"/>
              </a:rPr>
              <a:t>t  </a:t>
            </a:r>
            <a:r>
              <a:rPr dirty="0" sz="600" spc="-5">
                <a:latin typeface="Calibri"/>
                <a:cs typeface="Calibri"/>
              </a:rPr>
              <a:t>des    enseignants  sortants des  écoles  (</a:t>
            </a:r>
            <a:r>
              <a:rPr dirty="0" sz="600" spc="-10">
                <a:latin typeface="Calibri"/>
                <a:cs typeface="Calibri"/>
              </a:rPr>
              <a:t>E</a:t>
            </a:r>
            <a:r>
              <a:rPr dirty="0" sz="600" spc="-5">
                <a:latin typeface="Calibri"/>
                <a:cs typeface="Calibri"/>
              </a:rPr>
              <a:t>N1</a:t>
            </a:r>
            <a:r>
              <a:rPr dirty="0" sz="600" spc="-10">
                <a:latin typeface="Calibri"/>
                <a:cs typeface="Calibri"/>
              </a:rPr>
              <a:t>,</a:t>
            </a:r>
            <a:r>
              <a:rPr dirty="0" sz="600">
                <a:latin typeface="Calibri"/>
                <a:cs typeface="Calibri"/>
              </a:rPr>
              <a:t>CRI</a:t>
            </a:r>
            <a:r>
              <a:rPr dirty="0" sz="600" spc="-5">
                <a:latin typeface="Calibri"/>
                <a:cs typeface="Calibri"/>
              </a:rPr>
              <a:t>NF</a:t>
            </a:r>
            <a:r>
              <a:rPr dirty="0" sz="600">
                <a:latin typeface="Calibri"/>
                <a:cs typeface="Calibri"/>
              </a:rPr>
              <a:t>P)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8155" y="1776094"/>
            <a:ext cx="789305" cy="21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34950" marR="5080" indent="-222885">
              <a:lnSpc>
                <a:spcPts val="780"/>
              </a:lnSpc>
            </a:pPr>
            <a:r>
              <a:rPr dirty="0" sz="700" spc="-5" b="1">
                <a:latin typeface="Calibri"/>
                <a:cs typeface="Calibri"/>
              </a:rPr>
              <a:t>Equiper des</a:t>
            </a:r>
            <a:r>
              <a:rPr dirty="0" sz="700" spc="-5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manuels  scolaires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72332" y="2236723"/>
            <a:ext cx="405130" cy="2241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1270">
              <a:lnSpc>
                <a:spcPct val="91000"/>
              </a:lnSpc>
            </a:pPr>
            <a:r>
              <a:rPr dirty="0" sz="500" spc="-5">
                <a:latin typeface="Calibri"/>
                <a:cs typeface="Calibri"/>
              </a:rPr>
              <a:t>Achat de  </a:t>
            </a:r>
            <a:r>
              <a:rPr dirty="0" sz="500">
                <a:latin typeface="Calibri"/>
                <a:cs typeface="Calibri"/>
              </a:rPr>
              <a:t>manuels</a:t>
            </a:r>
            <a:r>
              <a:rPr dirty="0" sz="500" spc="-6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par</a:t>
            </a:r>
            <a:r>
              <a:rPr dirty="0" sz="500" spc="-5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la  </a:t>
            </a:r>
            <a:r>
              <a:rPr dirty="0" sz="500" spc="-5">
                <a:latin typeface="Calibri"/>
                <a:cs typeface="Calibri"/>
              </a:rPr>
              <a:t>FEFFI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80661" y="2229103"/>
            <a:ext cx="331470" cy="2241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40" marR="5080" indent="-41275">
              <a:lnSpc>
                <a:spcPct val="91000"/>
              </a:lnSpc>
            </a:pPr>
            <a:r>
              <a:rPr dirty="0" sz="500">
                <a:latin typeface="Calibri"/>
                <a:cs typeface="Calibri"/>
              </a:rPr>
              <a:t>D</a:t>
            </a:r>
            <a:r>
              <a:rPr dirty="0" sz="500" spc="-5">
                <a:latin typeface="Calibri"/>
                <a:cs typeface="Calibri"/>
              </a:rPr>
              <a:t>o</a:t>
            </a:r>
            <a:r>
              <a:rPr dirty="0" sz="500">
                <a:latin typeface="Calibri"/>
                <a:cs typeface="Calibri"/>
              </a:rPr>
              <a:t>t</a:t>
            </a:r>
            <a:r>
              <a:rPr dirty="0" sz="500" spc="-5">
                <a:latin typeface="Calibri"/>
                <a:cs typeface="Calibri"/>
              </a:rPr>
              <a:t>a</a:t>
            </a:r>
            <a:r>
              <a:rPr dirty="0" sz="500">
                <a:latin typeface="Calibri"/>
                <a:cs typeface="Calibri"/>
              </a:rPr>
              <a:t>ti</a:t>
            </a:r>
            <a:r>
              <a:rPr dirty="0" sz="500" spc="-5">
                <a:latin typeface="Calibri"/>
                <a:cs typeface="Calibri"/>
              </a:rPr>
              <a:t>o</a:t>
            </a:r>
            <a:r>
              <a:rPr dirty="0" sz="500">
                <a:latin typeface="Calibri"/>
                <a:cs typeface="Calibri"/>
              </a:rPr>
              <a:t>n</a:t>
            </a:r>
            <a:r>
              <a:rPr dirty="0" sz="500" spc="-2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de  </a:t>
            </a:r>
            <a:r>
              <a:rPr dirty="0" sz="500">
                <a:latin typeface="Calibri"/>
                <a:cs typeface="Calibri"/>
              </a:rPr>
              <a:t>manuels  scolaires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70170" y="1776094"/>
            <a:ext cx="1021715" cy="21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96240" marR="5080" indent="-384175">
              <a:lnSpc>
                <a:spcPts val="780"/>
              </a:lnSpc>
            </a:pPr>
            <a:r>
              <a:rPr dirty="0" sz="700" spc="-5" b="1">
                <a:latin typeface="Calibri"/>
                <a:cs typeface="Calibri"/>
              </a:rPr>
              <a:t>Réduire l'Absentéisme des  </a:t>
            </a:r>
            <a:r>
              <a:rPr dirty="0" sz="700" spc="-10" b="1">
                <a:latin typeface="Calibri"/>
                <a:cs typeface="Calibri"/>
              </a:rPr>
              <a:t>élèves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83022" y="2283840"/>
            <a:ext cx="438784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270">
              <a:lnSpc>
                <a:spcPts val="540"/>
              </a:lnSpc>
            </a:pPr>
            <a:r>
              <a:rPr dirty="0" sz="500" spc="-5">
                <a:latin typeface="Calibri"/>
                <a:cs typeface="Calibri"/>
              </a:rPr>
              <a:t>Construction</a:t>
            </a:r>
            <a:r>
              <a:rPr dirty="0" sz="500" spc="-55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de  </a:t>
            </a:r>
            <a:r>
              <a:rPr dirty="0" sz="500">
                <a:latin typeface="Calibri"/>
                <a:cs typeface="Calibri"/>
              </a:rPr>
              <a:t>salles ed</a:t>
            </a:r>
            <a:r>
              <a:rPr dirty="0" sz="500" spc="-80">
                <a:latin typeface="Calibri"/>
                <a:cs typeface="Calibri"/>
              </a:rPr>
              <a:t> </a:t>
            </a:r>
            <a:r>
              <a:rPr dirty="0" sz="500" spc="-5">
                <a:latin typeface="Calibri"/>
                <a:cs typeface="Calibri"/>
              </a:rPr>
              <a:t>classes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05958" y="2142368"/>
            <a:ext cx="422275" cy="409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740"/>
              </a:lnSpc>
            </a:pPr>
            <a:r>
              <a:rPr dirty="0" sz="700" spc="-5">
                <a:latin typeface="Calibri"/>
                <a:cs typeface="Calibri"/>
              </a:rPr>
              <a:t>Mo</a:t>
            </a:r>
            <a:r>
              <a:rPr dirty="0" sz="700" spc="-10">
                <a:latin typeface="Calibri"/>
                <a:cs typeface="Calibri"/>
              </a:rPr>
              <a:t>tiv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0">
                <a:latin typeface="Calibri"/>
                <a:cs typeface="Calibri"/>
              </a:rPr>
              <a:t>ti</a:t>
            </a:r>
            <a:r>
              <a:rPr dirty="0" sz="700" spc="-5">
                <a:latin typeface="Calibri"/>
                <a:cs typeface="Calibri"/>
              </a:rPr>
              <a:t>on</a:t>
            </a:r>
            <a:endParaRPr sz="700">
              <a:latin typeface="Calibri"/>
              <a:cs typeface="Calibri"/>
            </a:endParaRPr>
          </a:p>
          <a:p>
            <a:pPr algn="ctr" marL="13970" marR="7620">
              <a:lnSpc>
                <a:spcPts val="770"/>
              </a:lnSpc>
              <a:spcBef>
                <a:spcPts val="50"/>
              </a:spcBef>
            </a:pPr>
            <a:r>
              <a:rPr dirty="0" sz="700" spc="-5">
                <a:latin typeface="Calibri"/>
                <a:cs typeface="Calibri"/>
              </a:rPr>
              <a:t>s </a:t>
            </a:r>
            <a:r>
              <a:rPr dirty="0" sz="700" spc="-10">
                <a:latin typeface="Calibri"/>
                <a:cs typeface="Calibri"/>
              </a:rPr>
              <a:t>des  </a:t>
            </a:r>
            <a:r>
              <a:rPr dirty="0" sz="700" spc="-10">
                <a:latin typeface="Calibri"/>
                <a:cs typeface="Calibri"/>
              </a:rPr>
              <a:t>E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se</a:t>
            </a:r>
            <a:r>
              <a:rPr dirty="0" sz="700" spc="-10">
                <a:latin typeface="Calibri"/>
                <a:cs typeface="Calibri"/>
              </a:rPr>
              <a:t>ig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5">
                <a:latin typeface="Calibri"/>
                <a:cs typeface="Calibri"/>
              </a:rPr>
              <a:t>n</a:t>
            </a:r>
            <a:r>
              <a:rPr dirty="0" sz="700" spc="-5">
                <a:latin typeface="Calibri"/>
                <a:cs typeface="Calibri"/>
              </a:rPr>
              <a:t>t  </a:t>
            </a:r>
            <a:r>
              <a:rPr dirty="0" sz="700" spc="-5">
                <a:latin typeface="Calibri"/>
                <a:cs typeface="Calibri"/>
              </a:rPr>
              <a:t>s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32067" y="2251582"/>
            <a:ext cx="326390" cy="4864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ts val="540"/>
              </a:lnSpc>
            </a:pPr>
            <a:r>
              <a:rPr dirty="0" sz="500" spc="-5">
                <a:latin typeface="Calibri"/>
                <a:cs typeface="Calibri"/>
              </a:rPr>
              <a:t>Appui  </a:t>
            </a:r>
            <a:r>
              <a:rPr dirty="0" sz="500">
                <a:latin typeface="Calibri"/>
                <a:cs typeface="Calibri"/>
              </a:rPr>
              <a:t>renforcé</a:t>
            </a:r>
            <a:endParaRPr sz="500">
              <a:latin typeface="Calibri"/>
              <a:cs typeface="Calibri"/>
            </a:endParaRPr>
          </a:p>
          <a:p>
            <a:pPr algn="ctr" marL="12700" marR="5080">
              <a:lnSpc>
                <a:spcPts val="550"/>
              </a:lnSpc>
              <a:spcBef>
                <a:spcPts val="219"/>
              </a:spcBef>
            </a:pPr>
            <a:r>
              <a:rPr dirty="0" sz="500">
                <a:latin typeface="Calibri"/>
                <a:cs typeface="Calibri"/>
              </a:rPr>
              <a:t>a</a:t>
            </a:r>
            <a:r>
              <a:rPr dirty="0" sz="500" spc="-5">
                <a:latin typeface="Calibri"/>
                <a:cs typeface="Calibri"/>
              </a:rPr>
              <a:t>u</a:t>
            </a:r>
            <a:r>
              <a:rPr dirty="0" sz="500">
                <a:latin typeface="Calibri"/>
                <a:cs typeface="Calibri"/>
              </a:rPr>
              <a:t>x</a:t>
            </a:r>
            <a:r>
              <a:rPr dirty="0" sz="500" spc="-10">
                <a:latin typeface="Calibri"/>
                <a:cs typeface="Calibri"/>
              </a:rPr>
              <a:t> </a:t>
            </a:r>
            <a:r>
              <a:rPr dirty="0" sz="500">
                <a:latin typeface="Calibri"/>
                <a:cs typeface="Calibri"/>
              </a:rPr>
              <a:t>enfa</a:t>
            </a:r>
            <a:r>
              <a:rPr dirty="0" sz="500" spc="-5">
                <a:latin typeface="Calibri"/>
                <a:cs typeface="Calibri"/>
              </a:rPr>
              <a:t>n</a:t>
            </a:r>
            <a:r>
              <a:rPr dirty="0" sz="500">
                <a:latin typeface="Calibri"/>
                <a:cs typeface="Calibri"/>
              </a:rPr>
              <a:t>ts  </a:t>
            </a:r>
            <a:r>
              <a:rPr dirty="0" sz="500" spc="-5">
                <a:latin typeface="Calibri"/>
                <a:cs typeface="Calibri"/>
              </a:rPr>
              <a:t>de</a:t>
            </a:r>
            <a:endParaRPr sz="500">
              <a:latin typeface="Calibri"/>
              <a:cs typeface="Calibri"/>
            </a:endParaRPr>
          </a:p>
          <a:p>
            <a:pPr algn="ctr" marL="71755" marR="65405" indent="1270">
              <a:lnSpc>
                <a:spcPts val="550"/>
              </a:lnSpc>
              <a:spcBef>
                <a:spcPts val="204"/>
              </a:spcBef>
            </a:pPr>
            <a:r>
              <a:rPr dirty="0" sz="500">
                <a:latin typeface="Calibri"/>
                <a:cs typeface="Calibri"/>
              </a:rPr>
              <a:t>famille  </a:t>
            </a:r>
            <a:r>
              <a:rPr dirty="0" sz="500" spc="-5">
                <a:latin typeface="Calibri"/>
                <a:cs typeface="Calibri"/>
              </a:rPr>
              <a:t>pauv</a:t>
            </a:r>
            <a:r>
              <a:rPr dirty="0" sz="500">
                <a:latin typeface="Calibri"/>
                <a:cs typeface="Calibri"/>
              </a:rPr>
              <a:t>re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11885" y="899794"/>
            <a:ext cx="5401310" cy="2502535"/>
          </a:xfrm>
          <a:custGeom>
            <a:avLst/>
            <a:gdLst/>
            <a:ahLst/>
            <a:cxnLst/>
            <a:rect l="l" t="t" r="r" b="b"/>
            <a:pathLst>
              <a:path w="5401309" h="2502535">
                <a:moveTo>
                  <a:pt x="0" y="2502534"/>
                </a:moveTo>
                <a:lnTo>
                  <a:pt x="5401310" y="2502534"/>
                </a:lnTo>
                <a:lnTo>
                  <a:pt x="5401310" y="0"/>
                </a:lnTo>
                <a:lnTo>
                  <a:pt x="0" y="0"/>
                </a:lnTo>
                <a:lnTo>
                  <a:pt x="0" y="2502534"/>
                </a:lnTo>
                <a:close/>
              </a:path>
            </a:pathLst>
          </a:custGeom>
          <a:ln w="127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3204" y="2208529"/>
            <a:ext cx="830580" cy="326390"/>
          </a:xfrm>
          <a:custGeom>
            <a:avLst/>
            <a:gdLst/>
            <a:ahLst/>
            <a:cxnLst/>
            <a:rect l="l" t="t" r="r" b="b"/>
            <a:pathLst>
              <a:path w="830580" h="326389">
                <a:moveTo>
                  <a:pt x="0" y="326390"/>
                </a:moveTo>
                <a:lnTo>
                  <a:pt x="830580" y="326390"/>
                </a:lnTo>
                <a:lnTo>
                  <a:pt x="830580" y="0"/>
                </a:lnTo>
                <a:lnTo>
                  <a:pt x="0" y="0"/>
                </a:lnTo>
                <a:lnTo>
                  <a:pt x="0" y="32639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3204" y="2208529"/>
            <a:ext cx="830580" cy="326390"/>
          </a:xfrm>
          <a:custGeom>
            <a:avLst/>
            <a:gdLst/>
            <a:ahLst/>
            <a:cxnLst/>
            <a:rect l="l" t="t" r="r" b="b"/>
            <a:pathLst>
              <a:path w="830580" h="326389">
                <a:moveTo>
                  <a:pt x="0" y="326390"/>
                </a:moveTo>
                <a:lnTo>
                  <a:pt x="830580" y="326390"/>
                </a:lnTo>
                <a:lnTo>
                  <a:pt x="830580" y="0"/>
                </a:lnTo>
                <a:lnTo>
                  <a:pt x="0" y="0"/>
                </a:lnTo>
                <a:lnTo>
                  <a:pt x="0" y="326390"/>
                </a:lnTo>
                <a:close/>
              </a:path>
            </a:pathLst>
          </a:custGeom>
          <a:ln w="12700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70408" y="2254757"/>
            <a:ext cx="376555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A</a:t>
            </a:r>
            <a:r>
              <a:rPr dirty="0" sz="800" spc="-5">
                <a:latin typeface="Calibri"/>
                <a:cs typeface="Calibri"/>
              </a:rPr>
              <a:t>ctivi</a:t>
            </a:r>
            <a:r>
              <a:rPr dirty="0" sz="800" spc="-10">
                <a:latin typeface="Calibri"/>
                <a:cs typeface="Calibri"/>
              </a:rPr>
              <a:t>t</a:t>
            </a:r>
            <a:r>
              <a:rPr dirty="0" sz="800" spc="-5">
                <a:latin typeface="Calibri"/>
                <a:cs typeface="Calibri"/>
              </a:rPr>
              <a:t>é</a:t>
            </a:r>
            <a:r>
              <a:rPr dirty="0" sz="800">
                <a:latin typeface="Calibri"/>
                <a:cs typeface="Calibri"/>
              </a:rPr>
              <a:t>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8125" y="1715769"/>
            <a:ext cx="850900" cy="403225"/>
          </a:xfrm>
          <a:custGeom>
            <a:avLst/>
            <a:gdLst/>
            <a:ahLst/>
            <a:cxnLst/>
            <a:rect l="l" t="t" r="r" b="b"/>
            <a:pathLst>
              <a:path w="850900" h="403225">
                <a:moveTo>
                  <a:pt x="0" y="403225"/>
                </a:moveTo>
                <a:lnTo>
                  <a:pt x="850900" y="403225"/>
                </a:lnTo>
                <a:lnTo>
                  <a:pt x="85090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38125" y="1715769"/>
            <a:ext cx="850900" cy="403225"/>
          </a:xfrm>
          <a:custGeom>
            <a:avLst/>
            <a:gdLst/>
            <a:ahLst/>
            <a:cxnLst/>
            <a:rect l="l" t="t" r="r" b="b"/>
            <a:pathLst>
              <a:path w="850900" h="403225">
                <a:moveTo>
                  <a:pt x="0" y="403225"/>
                </a:moveTo>
                <a:lnTo>
                  <a:pt x="850900" y="403225"/>
                </a:lnTo>
                <a:lnTo>
                  <a:pt x="850900" y="0"/>
                </a:lnTo>
                <a:lnTo>
                  <a:pt x="0" y="0"/>
                </a:lnTo>
                <a:lnTo>
                  <a:pt x="0" y="403225"/>
                </a:lnTo>
                <a:close/>
              </a:path>
            </a:pathLst>
          </a:custGeom>
          <a:ln w="12700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57631" y="1746250"/>
            <a:ext cx="609600" cy="354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63500">
              <a:lnSpc>
                <a:spcPct val="110000"/>
              </a:lnSpc>
            </a:pPr>
            <a:r>
              <a:rPr dirty="0" sz="1000" spc="-5">
                <a:latin typeface="Calibri"/>
                <a:cs typeface="Calibri"/>
              </a:rPr>
              <a:t>Objectifs 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 spc="-5">
                <a:latin typeface="Calibri"/>
                <a:cs typeface="Calibri"/>
              </a:rPr>
              <a:t>p</a:t>
            </a:r>
            <a:r>
              <a:rPr dirty="0" sz="1000" spc="-10">
                <a:latin typeface="Calibri"/>
                <a:cs typeface="Calibri"/>
              </a:rPr>
              <a:t>é</a:t>
            </a:r>
            <a:r>
              <a:rPr dirty="0" sz="1000" spc="-5">
                <a:latin typeface="Calibri"/>
                <a:cs typeface="Calibri"/>
              </a:rPr>
              <a:t>ci</a:t>
            </a:r>
            <a:r>
              <a:rPr dirty="0" sz="1000" spc="-15">
                <a:latin typeface="Calibri"/>
                <a:cs typeface="Calibri"/>
              </a:rPr>
              <a:t>f</a:t>
            </a:r>
            <a:r>
              <a:rPr dirty="0" sz="1000" spc="-5">
                <a:latin typeface="Calibri"/>
                <a:cs typeface="Calibri"/>
              </a:rPr>
              <a:t>iq</a:t>
            </a:r>
            <a:r>
              <a:rPr dirty="0" sz="1000" spc="5">
                <a:latin typeface="Calibri"/>
                <a:cs typeface="Calibri"/>
              </a:rPr>
              <a:t>u</a:t>
            </a: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8125" y="1062354"/>
            <a:ext cx="866775" cy="504825"/>
          </a:xfrm>
          <a:custGeom>
            <a:avLst/>
            <a:gdLst/>
            <a:ahLst/>
            <a:cxnLst/>
            <a:rect l="l" t="t" r="r" b="b"/>
            <a:pathLst>
              <a:path w="866775" h="504825">
                <a:moveTo>
                  <a:pt x="0" y="504825"/>
                </a:moveTo>
                <a:lnTo>
                  <a:pt x="866775" y="504825"/>
                </a:lnTo>
                <a:lnTo>
                  <a:pt x="866775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8125" y="1062354"/>
            <a:ext cx="866775" cy="504825"/>
          </a:xfrm>
          <a:custGeom>
            <a:avLst/>
            <a:gdLst/>
            <a:ahLst/>
            <a:cxnLst/>
            <a:rect l="l" t="t" r="r" b="b"/>
            <a:pathLst>
              <a:path w="866775" h="504825">
                <a:moveTo>
                  <a:pt x="0" y="504825"/>
                </a:moveTo>
                <a:lnTo>
                  <a:pt x="866775" y="504825"/>
                </a:lnTo>
                <a:lnTo>
                  <a:pt x="866775" y="0"/>
                </a:lnTo>
                <a:lnTo>
                  <a:pt x="0" y="0"/>
                </a:lnTo>
                <a:lnTo>
                  <a:pt x="0" y="504825"/>
                </a:lnTo>
                <a:close/>
              </a:path>
            </a:pathLst>
          </a:custGeom>
          <a:ln w="12700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73455" y="1094486"/>
            <a:ext cx="392430" cy="320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dirty="0" sz="900">
                <a:latin typeface="Calibri"/>
                <a:cs typeface="Calibri"/>
              </a:rPr>
              <a:t>O</a:t>
            </a:r>
            <a:r>
              <a:rPr dirty="0" sz="900" spc="-5">
                <a:latin typeface="Calibri"/>
                <a:cs typeface="Calibri"/>
              </a:rPr>
              <a:t>bje</a:t>
            </a:r>
            <a:r>
              <a:rPr dirty="0" sz="900">
                <a:latin typeface="Calibri"/>
                <a:cs typeface="Calibri"/>
              </a:rPr>
              <a:t>ct</a:t>
            </a:r>
            <a:r>
              <a:rPr dirty="0" sz="900" spc="-5">
                <a:latin typeface="Calibri"/>
                <a:cs typeface="Calibri"/>
              </a:rPr>
              <a:t>i</a:t>
            </a:r>
            <a:r>
              <a:rPr dirty="0" sz="900">
                <a:latin typeface="Calibri"/>
                <a:cs typeface="Calibri"/>
              </a:rPr>
              <a:t>f  </a:t>
            </a:r>
            <a:r>
              <a:rPr dirty="0" sz="900" spc="-5">
                <a:latin typeface="Calibri"/>
                <a:cs typeface="Calibri"/>
              </a:rPr>
              <a:t>Gén</a:t>
            </a:r>
            <a:r>
              <a:rPr dirty="0" sz="900" spc="5">
                <a:latin typeface="Calibri"/>
                <a:cs typeface="Calibri"/>
              </a:rPr>
              <a:t>é</a:t>
            </a:r>
            <a:r>
              <a:rPr dirty="0" sz="900">
                <a:latin typeface="Calibri"/>
                <a:cs typeface="Calibri"/>
              </a:rPr>
              <a:t>ral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7334" y="2642234"/>
            <a:ext cx="824230" cy="332105"/>
          </a:xfrm>
          <a:custGeom>
            <a:avLst/>
            <a:gdLst/>
            <a:ahLst/>
            <a:cxnLst/>
            <a:rect l="l" t="t" r="r" b="b"/>
            <a:pathLst>
              <a:path w="824230" h="332105">
                <a:moveTo>
                  <a:pt x="0" y="332104"/>
                </a:moveTo>
                <a:lnTo>
                  <a:pt x="824230" y="332104"/>
                </a:lnTo>
                <a:lnTo>
                  <a:pt x="824230" y="0"/>
                </a:lnTo>
                <a:lnTo>
                  <a:pt x="0" y="0"/>
                </a:lnTo>
                <a:lnTo>
                  <a:pt x="0" y="3321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7334" y="2642234"/>
            <a:ext cx="824230" cy="332105"/>
          </a:xfrm>
          <a:custGeom>
            <a:avLst/>
            <a:gdLst/>
            <a:ahLst/>
            <a:cxnLst/>
            <a:rect l="l" t="t" r="r" b="b"/>
            <a:pathLst>
              <a:path w="824230" h="332105">
                <a:moveTo>
                  <a:pt x="0" y="332104"/>
                </a:moveTo>
                <a:lnTo>
                  <a:pt x="824230" y="332104"/>
                </a:lnTo>
                <a:lnTo>
                  <a:pt x="824230" y="0"/>
                </a:lnTo>
                <a:lnTo>
                  <a:pt x="0" y="0"/>
                </a:lnTo>
                <a:lnTo>
                  <a:pt x="0" y="332104"/>
                </a:lnTo>
                <a:close/>
              </a:path>
            </a:pathLst>
          </a:custGeom>
          <a:ln w="12699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81076" y="2688590"/>
            <a:ext cx="39624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>
                <a:latin typeface="Calibri"/>
                <a:cs typeface="Calibri"/>
              </a:rPr>
              <a:t>M</a:t>
            </a:r>
            <a:r>
              <a:rPr dirty="0" sz="900">
                <a:latin typeface="Calibri"/>
                <a:cs typeface="Calibri"/>
              </a:rPr>
              <a:t>oy</a:t>
            </a:r>
            <a:r>
              <a:rPr dirty="0" sz="900" spc="-5">
                <a:latin typeface="Calibri"/>
                <a:cs typeface="Calibri"/>
              </a:rPr>
              <a:t>en</a:t>
            </a:r>
            <a:r>
              <a:rPr dirty="0" sz="900"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04264" y="1306194"/>
            <a:ext cx="2012314" cy="165735"/>
          </a:xfrm>
          <a:custGeom>
            <a:avLst/>
            <a:gdLst/>
            <a:ahLst/>
            <a:cxnLst/>
            <a:rect l="l" t="t" r="r" b="b"/>
            <a:pathLst>
              <a:path w="2012314" h="165734">
                <a:moveTo>
                  <a:pt x="1929511" y="0"/>
                </a:moveTo>
                <a:lnTo>
                  <a:pt x="1929511" y="41402"/>
                </a:lnTo>
                <a:lnTo>
                  <a:pt x="0" y="41402"/>
                </a:lnTo>
                <a:lnTo>
                  <a:pt x="0" y="124333"/>
                </a:lnTo>
                <a:lnTo>
                  <a:pt x="1929511" y="124333"/>
                </a:lnTo>
                <a:lnTo>
                  <a:pt x="1929511" y="165735"/>
                </a:lnTo>
                <a:lnTo>
                  <a:pt x="2012314" y="82931"/>
                </a:lnTo>
                <a:lnTo>
                  <a:pt x="192951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04264" y="1306194"/>
            <a:ext cx="2012314" cy="165735"/>
          </a:xfrm>
          <a:custGeom>
            <a:avLst/>
            <a:gdLst/>
            <a:ahLst/>
            <a:cxnLst/>
            <a:rect l="l" t="t" r="r" b="b"/>
            <a:pathLst>
              <a:path w="2012314" h="165734">
                <a:moveTo>
                  <a:pt x="0" y="41402"/>
                </a:moveTo>
                <a:lnTo>
                  <a:pt x="1929511" y="41402"/>
                </a:lnTo>
                <a:lnTo>
                  <a:pt x="1929511" y="0"/>
                </a:lnTo>
                <a:lnTo>
                  <a:pt x="2012314" y="82931"/>
                </a:lnTo>
                <a:lnTo>
                  <a:pt x="1929511" y="165735"/>
                </a:lnTo>
                <a:lnTo>
                  <a:pt x="1929511" y="124333"/>
                </a:lnTo>
                <a:lnTo>
                  <a:pt x="0" y="124333"/>
                </a:lnTo>
                <a:lnTo>
                  <a:pt x="0" y="41402"/>
                </a:lnTo>
                <a:close/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080135" y="1828164"/>
            <a:ext cx="1074420" cy="154305"/>
          </a:xfrm>
          <a:custGeom>
            <a:avLst/>
            <a:gdLst/>
            <a:ahLst/>
            <a:cxnLst/>
            <a:rect l="l" t="t" r="r" b="b"/>
            <a:pathLst>
              <a:path w="1074420" h="154305">
                <a:moveTo>
                  <a:pt x="997331" y="0"/>
                </a:moveTo>
                <a:lnTo>
                  <a:pt x="997331" y="38608"/>
                </a:lnTo>
                <a:lnTo>
                  <a:pt x="0" y="38608"/>
                </a:lnTo>
                <a:lnTo>
                  <a:pt x="0" y="115697"/>
                </a:lnTo>
                <a:lnTo>
                  <a:pt x="997331" y="115697"/>
                </a:lnTo>
                <a:lnTo>
                  <a:pt x="997331" y="154304"/>
                </a:lnTo>
                <a:lnTo>
                  <a:pt x="1074420" y="77216"/>
                </a:lnTo>
                <a:lnTo>
                  <a:pt x="997331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80135" y="1828164"/>
            <a:ext cx="1074420" cy="154305"/>
          </a:xfrm>
          <a:custGeom>
            <a:avLst/>
            <a:gdLst/>
            <a:ahLst/>
            <a:cxnLst/>
            <a:rect l="l" t="t" r="r" b="b"/>
            <a:pathLst>
              <a:path w="1074420" h="154305">
                <a:moveTo>
                  <a:pt x="0" y="38608"/>
                </a:moveTo>
                <a:lnTo>
                  <a:pt x="997331" y="38608"/>
                </a:lnTo>
                <a:lnTo>
                  <a:pt x="997331" y="0"/>
                </a:lnTo>
                <a:lnTo>
                  <a:pt x="1074420" y="77216"/>
                </a:lnTo>
                <a:lnTo>
                  <a:pt x="997331" y="154304"/>
                </a:lnTo>
                <a:lnTo>
                  <a:pt x="997331" y="115697"/>
                </a:lnTo>
                <a:lnTo>
                  <a:pt x="0" y="115697"/>
                </a:lnTo>
                <a:lnTo>
                  <a:pt x="0" y="38608"/>
                </a:lnTo>
                <a:close/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050925" y="2267584"/>
            <a:ext cx="676275" cy="189865"/>
          </a:xfrm>
          <a:custGeom>
            <a:avLst/>
            <a:gdLst/>
            <a:ahLst/>
            <a:cxnLst/>
            <a:rect l="l" t="t" r="r" b="b"/>
            <a:pathLst>
              <a:path w="676275" h="189864">
                <a:moveTo>
                  <a:pt x="581406" y="0"/>
                </a:moveTo>
                <a:lnTo>
                  <a:pt x="581406" y="47498"/>
                </a:lnTo>
                <a:lnTo>
                  <a:pt x="0" y="47498"/>
                </a:lnTo>
                <a:lnTo>
                  <a:pt x="0" y="142367"/>
                </a:lnTo>
                <a:lnTo>
                  <a:pt x="581406" y="142367"/>
                </a:lnTo>
                <a:lnTo>
                  <a:pt x="581406" y="189865"/>
                </a:lnTo>
                <a:lnTo>
                  <a:pt x="676275" y="94996"/>
                </a:lnTo>
                <a:lnTo>
                  <a:pt x="581406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050925" y="2267584"/>
            <a:ext cx="676275" cy="189865"/>
          </a:xfrm>
          <a:custGeom>
            <a:avLst/>
            <a:gdLst/>
            <a:ahLst/>
            <a:cxnLst/>
            <a:rect l="l" t="t" r="r" b="b"/>
            <a:pathLst>
              <a:path w="676275" h="189864">
                <a:moveTo>
                  <a:pt x="0" y="47498"/>
                </a:moveTo>
                <a:lnTo>
                  <a:pt x="581406" y="47498"/>
                </a:lnTo>
                <a:lnTo>
                  <a:pt x="581406" y="0"/>
                </a:lnTo>
                <a:lnTo>
                  <a:pt x="676275" y="94996"/>
                </a:lnTo>
                <a:lnTo>
                  <a:pt x="581406" y="189865"/>
                </a:lnTo>
                <a:lnTo>
                  <a:pt x="581406" y="142367"/>
                </a:lnTo>
                <a:lnTo>
                  <a:pt x="0" y="142367"/>
                </a:lnTo>
                <a:lnTo>
                  <a:pt x="0" y="47498"/>
                </a:lnTo>
                <a:close/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26794" y="2724784"/>
            <a:ext cx="172085" cy="225425"/>
          </a:xfrm>
          <a:custGeom>
            <a:avLst/>
            <a:gdLst/>
            <a:ahLst/>
            <a:cxnLst/>
            <a:rect l="l" t="t" r="r" b="b"/>
            <a:pathLst>
              <a:path w="172084" h="225425">
                <a:moveTo>
                  <a:pt x="86042" y="0"/>
                </a:moveTo>
                <a:lnTo>
                  <a:pt x="86042" y="56388"/>
                </a:lnTo>
                <a:lnTo>
                  <a:pt x="0" y="56388"/>
                </a:lnTo>
                <a:lnTo>
                  <a:pt x="0" y="169037"/>
                </a:lnTo>
                <a:lnTo>
                  <a:pt x="86042" y="169037"/>
                </a:lnTo>
                <a:lnTo>
                  <a:pt x="86042" y="225425"/>
                </a:lnTo>
                <a:lnTo>
                  <a:pt x="172085" y="112775"/>
                </a:lnTo>
                <a:lnTo>
                  <a:pt x="8604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026794" y="2724784"/>
            <a:ext cx="172085" cy="225425"/>
          </a:xfrm>
          <a:custGeom>
            <a:avLst/>
            <a:gdLst/>
            <a:ahLst/>
            <a:cxnLst/>
            <a:rect l="l" t="t" r="r" b="b"/>
            <a:pathLst>
              <a:path w="172084" h="225425">
                <a:moveTo>
                  <a:pt x="0" y="56388"/>
                </a:moveTo>
                <a:lnTo>
                  <a:pt x="86042" y="56388"/>
                </a:lnTo>
                <a:lnTo>
                  <a:pt x="86042" y="0"/>
                </a:lnTo>
                <a:lnTo>
                  <a:pt x="172085" y="112775"/>
                </a:lnTo>
                <a:lnTo>
                  <a:pt x="86042" y="225425"/>
                </a:lnTo>
                <a:lnTo>
                  <a:pt x="86042" y="169037"/>
                </a:lnTo>
                <a:lnTo>
                  <a:pt x="0" y="169037"/>
                </a:lnTo>
                <a:lnTo>
                  <a:pt x="0" y="56388"/>
                </a:lnTo>
                <a:close/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8279" y="861059"/>
            <a:ext cx="6322695" cy="2543810"/>
          </a:xfrm>
          <a:custGeom>
            <a:avLst/>
            <a:gdLst/>
            <a:ahLst/>
            <a:cxnLst/>
            <a:rect l="l" t="t" r="r" b="b"/>
            <a:pathLst>
              <a:path w="6322695" h="2543810">
                <a:moveTo>
                  <a:pt x="0" y="2543810"/>
                </a:moveTo>
                <a:lnTo>
                  <a:pt x="6322695" y="2543810"/>
                </a:lnTo>
                <a:lnTo>
                  <a:pt x="6322695" y="0"/>
                </a:lnTo>
                <a:lnTo>
                  <a:pt x="0" y="0"/>
                </a:lnTo>
                <a:lnTo>
                  <a:pt x="0" y="254381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6419341" y="9920351"/>
            <a:ext cx="1549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24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624596"/>
            <a:ext cx="6148705" cy="4958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8255" indent="-228600">
              <a:lnSpc>
                <a:spcPct val="144300"/>
              </a:lnSpc>
            </a:pPr>
            <a:r>
              <a:rPr dirty="0" sz="1200">
                <a:latin typeface="Times New Roman"/>
                <a:cs typeface="Times New Roman"/>
              </a:rPr>
              <a:t>(b)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</a:t>
            </a:r>
            <a:r>
              <a:rPr dirty="0" sz="1200" spc="-5">
                <a:latin typeface="Times New Roman"/>
                <a:cs typeface="Times New Roman"/>
              </a:rPr>
              <a:t>simplifié semi-automatisé des Ecoles publiques et Communautaires </a:t>
            </a:r>
            <a:r>
              <a:rPr dirty="0" sz="1200">
                <a:latin typeface="Times New Roman"/>
                <a:cs typeface="Times New Roman"/>
              </a:rPr>
              <a:t>pour la  </a:t>
            </a:r>
            <a:r>
              <a:rPr dirty="0" sz="1200" spc="-5">
                <a:latin typeface="Times New Roman"/>
                <a:cs typeface="Times New Roman"/>
              </a:rPr>
              <a:t>FEFFI.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Times New Roman"/>
                <a:cs typeface="Times New Roman"/>
              </a:rPr>
              <a:t>PARTIE II : Procédures de Production du Tableau </a:t>
            </a:r>
            <a:r>
              <a:rPr dirty="0" sz="1600" b="1">
                <a:latin typeface="Times New Roman"/>
                <a:cs typeface="Times New Roman"/>
              </a:rPr>
              <a:t>de</a:t>
            </a:r>
            <a:r>
              <a:rPr dirty="0" sz="1600" spc="110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Bord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3600"/>
              </a:lnSpc>
              <a:spcBef>
                <a:spcPts val="1115"/>
              </a:spcBef>
            </a:pPr>
            <a:r>
              <a:rPr dirty="0" sz="1200" spc="-10">
                <a:latin typeface="Times New Roman"/>
                <a:cs typeface="Times New Roman"/>
              </a:rPr>
              <a:t>La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génération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modèle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relatif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au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tableau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bord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sous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responsabilité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l’équipe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CISCO.  </a:t>
            </a: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production de ce tableau </a:t>
            </a:r>
            <a:r>
              <a:rPr dirty="0" sz="1200" spc="-5">
                <a:latin typeface="Times New Roman"/>
                <a:cs typeface="Times New Roman"/>
              </a:rPr>
              <a:t>exige différentes </a:t>
            </a:r>
            <a:r>
              <a:rPr dirty="0" sz="1200">
                <a:latin typeface="Times New Roman"/>
                <a:cs typeface="Times New Roman"/>
              </a:rPr>
              <a:t>informations à </a:t>
            </a:r>
            <a:r>
              <a:rPr dirty="0" sz="1200" spc="-5">
                <a:latin typeface="Times New Roman"/>
                <a:cs typeface="Times New Roman"/>
              </a:rPr>
              <a:t>savoir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base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données dans les FPE, 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base </a:t>
            </a:r>
            <a:r>
              <a:rPr dirty="0" sz="1200">
                <a:latin typeface="Times New Roman"/>
                <a:cs typeface="Times New Roman"/>
              </a:rPr>
              <a:t>examen, les </a:t>
            </a:r>
            <a:r>
              <a:rPr dirty="0" sz="1200" spc="-5">
                <a:latin typeface="Times New Roman"/>
                <a:cs typeface="Times New Roman"/>
              </a:rPr>
              <a:t>données </a:t>
            </a:r>
            <a:r>
              <a:rPr dirty="0" sz="1200">
                <a:latin typeface="Times New Roman"/>
                <a:cs typeface="Times New Roman"/>
              </a:rPr>
              <a:t>de la population. </a:t>
            </a:r>
            <a:r>
              <a:rPr dirty="0" sz="1200" spc="-5">
                <a:latin typeface="Times New Roman"/>
                <a:cs typeface="Times New Roman"/>
              </a:rPr>
              <a:t>Outres ces bases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données,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matrice </a:t>
            </a:r>
            <a:r>
              <a:rPr dirty="0" sz="1200">
                <a:latin typeface="Times New Roman"/>
                <a:cs typeface="Times New Roman"/>
              </a:rPr>
              <a:t>de  </a:t>
            </a:r>
            <a:r>
              <a:rPr dirty="0" sz="1200" spc="-5">
                <a:latin typeface="Times New Roman"/>
                <a:cs typeface="Times New Roman"/>
              </a:rPr>
              <a:t>responsabilité fait </a:t>
            </a:r>
            <a:r>
              <a:rPr dirty="0" sz="1200">
                <a:latin typeface="Times New Roman"/>
                <a:cs typeface="Times New Roman"/>
              </a:rPr>
              <a:t>également </a:t>
            </a:r>
            <a:r>
              <a:rPr dirty="0" sz="1200" spc="-5">
                <a:latin typeface="Times New Roman"/>
                <a:cs typeface="Times New Roman"/>
              </a:rPr>
              <a:t>partie des </a:t>
            </a:r>
            <a:r>
              <a:rPr dirty="0" sz="1200">
                <a:latin typeface="Times New Roman"/>
                <a:cs typeface="Times New Roman"/>
              </a:rPr>
              <a:t>sections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suivantes</a:t>
            </a:r>
            <a:r>
              <a:rPr dirty="0" sz="1100" spc="-5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lvl="1" marL="671195" indent="-208915">
              <a:lnSpc>
                <a:spcPct val="100000"/>
              </a:lnSpc>
              <a:spcBef>
                <a:spcPts val="920"/>
              </a:spcBef>
              <a:buFont typeface="Calibri"/>
              <a:buAutoNum type="arabicPeriod"/>
              <a:tabLst>
                <a:tab pos="671830" algn="l"/>
              </a:tabLst>
            </a:pPr>
            <a:r>
              <a:rPr dirty="0" sz="1100" spc="-5" b="1">
                <a:latin typeface="Calibri"/>
                <a:cs typeface="Calibri"/>
              </a:rPr>
              <a:t>Base </a:t>
            </a:r>
            <a:r>
              <a:rPr dirty="0" sz="1100" b="1">
                <a:latin typeface="Calibri"/>
                <a:cs typeface="Calibri"/>
              </a:rPr>
              <a:t>de </a:t>
            </a:r>
            <a:r>
              <a:rPr dirty="0" sz="1100" spc="-5" b="1">
                <a:latin typeface="Calibri"/>
                <a:cs typeface="Calibri"/>
              </a:rPr>
              <a:t>données</a:t>
            </a:r>
            <a:r>
              <a:rPr dirty="0" sz="1100" spc="-6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FPE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ct val="103299"/>
              </a:lnSpc>
              <a:spcBef>
                <a:spcPts val="835"/>
              </a:spcBef>
            </a:pPr>
            <a:r>
              <a:rPr dirty="0" sz="1200" spc="-1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logiciel permettant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générer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a </a:t>
            </a:r>
            <a:r>
              <a:rPr dirty="0" sz="1200" spc="-5">
                <a:latin typeface="Times New Roman"/>
                <a:cs typeface="Times New Roman"/>
              </a:rPr>
              <a:t>lien étroit </a:t>
            </a:r>
            <a:r>
              <a:rPr dirty="0" sz="1200">
                <a:latin typeface="Times New Roman"/>
                <a:cs typeface="Times New Roman"/>
              </a:rPr>
              <a:t>avec la </a:t>
            </a:r>
            <a:r>
              <a:rPr dirty="0" sz="1200" spc="-5">
                <a:latin typeface="Times New Roman"/>
                <a:cs typeface="Times New Roman"/>
              </a:rPr>
              <a:t>base </a:t>
            </a:r>
            <a:r>
              <a:rPr dirty="0" sz="1200">
                <a:latin typeface="Times New Roman"/>
                <a:cs typeface="Times New Roman"/>
              </a:rPr>
              <a:t>de données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 spc="5">
                <a:latin typeface="Times New Roman"/>
                <a:cs typeface="Times New Roman"/>
              </a:rPr>
              <a:t>les  </a:t>
            </a:r>
            <a:r>
              <a:rPr dirty="0" sz="1200" spc="-5">
                <a:latin typeface="Times New Roman"/>
                <a:cs typeface="Times New Roman"/>
              </a:rPr>
              <a:t>Fiches Primaires </a:t>
            </a:r>
            <a:r>
              <a:rPr dirty="0" sz="1200">
                <a:latin typeface="Times New Roman"/>
                <a:cs typeface="Times New Roman"/>
              </a:rPr>
              <a:t>d’Enquête </a:t>
            </a:r>
            <a:r>
              <a:rPr dirty="0" sz="1200" spc="-5">
                <a:latin typeface="Times New Roman"/>
                <a:cs typeface="Times New Roman"/>
              </a:rPr>
              <a:t>(FPE), </a:t>
            </a:r>
            <a:r>
              <a:rPr dirty="0" sz="1200">
                <a:latin typeface="Times New Roman"/>
                <a:cs typeface="Times New Roman"/>
              </a:rPr>
              <a:t>qui sont </a:t>
            </a:r>
            <a:r>
              <a:rPr dirty="0" sz="1200" spc="-5">
                <a:latin typeface="Times New Roman"/>
                <a:cs typeface="Times New Roman"/>
              </a:rPr>
              <a:t>mobilisées </a:t>
            </a: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avoir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données scolaires en début </a:t>
            </a:r>
            <a:r>
              <a:rPr dirty="0" sz="1200">
                <a:latin typeface="Times New Roman"/>
                <a:cs typeface="Times New Roman"/>
              </a:rPr>
              <a:t>de  </a:t>
            </a:r>
            <a:r>
              <a:rPr dirty="0" sz="1200" spc="-5">
                <a:latin typeface="Times New Roman"/>
                <a:cs typeface="Times New Roman"/>
              </a:rPr>
              <a:t>chaque </a:t>
            </a:r>
            <a:r>
              <a:rPr dirty="0" sz="1200">
                <a:latin typeface="Times New Roman"/>
                <a:cs typeface="Times New Roman"/>
              </a:rPr>
              <a:t>année </a:t>
            </a:r>
            <a:r>
              <a:rPr dirty="0" sz="1200" spc="-5">
                <a:latin typeface="Times New Roman"/>
                <a:cs typeface="Times New Roman"/>
              </a:rPr>
              <a:t>scolaire. </a:t>
            </a:r>
            <a:r>
              <a:rPr dirty="0" sz="1200">
                <a:latin typeface="Times New Roman"/>
                <a:cs typeface="Times New Roman"/>
              </a:rPr>
              <a:t>Ces </a:t>
            </a:r>
            <a:r>
              <a:rPr dirty="0" sz="1200" spc="-5">
                <a:latin typeface="Times New Roman"/>
                <a:cs typeface="Times New Roman"/>
              </a:rPr>
              <a:t>fiches </a:t>
            </a:r>
            <a:r>
              <a:rPr dirty="0" sz="1200">
                <a:latin typeface="Times New Roman"/>
                <a:cs typeface="Times New Roman"/>
              </a:rPr>
              <a:t>remplies </a:t>
            </a:r>
            <a:r>
              <a:rPr dirty="0" sz="1200" spc="-5">
                <a:latin typeface="Times New Roman"/>
                <a:cs typeface="Times New Roman"/>
              </a:rPr>
              <a:t>par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Directeurs d’école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stockées au </a:t>
            </a:r>
            <a:r>
              <a:rPr dirty="0" sz="1200">
                <a:latin typeface="Times New Roman"/>
                <a:cs typeface="Times New Roman"/>
              </a:rPr>
              <a:t>niveau des  </a:t>
            </a:r>
            <a:r>
              <a:rPr dirty="0" sz="1200" spc="-5">
                <a:latin typeface="Times New Roman"/>
                <a:cs typeface="Times New Roman"/>
              </a:rPr>
              <a:t>CISCO et saisies et traitées par l’équipe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Division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Programmation. </a:t>
            </a: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qualité </a:t>
            </a:r>
            <a:r>
              <a:rPr dirty="0" sz="1200" spc="-5">
                <a:latin typeface="Times New Roman"/>
                <a:cs typeface="Times New Roman"/>
              </a:rPr>
              <a:t>des </a:t>
            </a:r>
            <a:r>
              <a:rPr dirty="0" sz="1200">
                <a:latin typeface="Times New Roman"/>
                <a:cs typeface="Times New Roman"/>
              </a:rPr>
              <a:t>indicateurs  </a:t>
            </a:r>
            <a:r>
              <a:rPr dirty="0" sz="1200" spc="-5">
                <a:latin typeface="Times New Roman"/>
                <a:cs typeface="Times New Roman"/>
              </a:rPr>
              <a:t>contenus dans </a:t>
            </a:r>
            <a:r>
              <a:rPr dirty="0" sz="1200">
                <a:latin typeface="Times New Roman"/>
                <a:cs typeface="Times New Roman"/>
              </a:rPr>
              <a:t>le tableau de bord dépend </a:t>
            </a:r>
            <a:r>
              <a:rPr dirty="0" sz="1200" spc="-5">
                <a:latin typeface="Times New Roman"/>
                <a:cs typeface="Times New Roman"/>
              </a:rPr>
              <a:t>en </a:t>
            </a:r>
            <a:r>
              <a:rPr dirty="0" sz="1200">
                <a:latin typeface="Times New Roman"/>
                <a:cs typeface="Times New Roman"/>
              </a:rPr>
              <a:t>premier </a:t>
            </a:r>
            <a:r>
              <a:rPr dirty="0" sz="1200" spc="-5">
                <a:latin typeface="Times New Roman"/>
                <a:cs typeface="Times New Roman"/>
              </a:rPr>
              <a:t>lieu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fiabilité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ces </a:t>
            </a:r>
            <a:r>
              <a:rPr dirty="0" sz="1200">
                <a:latin typeface="Times New Roman"/>
                <a:cs typeface="Times New Roman"/>
              </a:rPr>
              <a:t>données. </a:t>
            </a:r>
            <a:r>
              <a:rPr dirty="0" sz="1200" spc="-5">
                <a:latin typeface="Times New Roman"/>
                <a:cs typeface="Times New Roman"/>
              </a:rPr>
              <a:t>Aussi, </a:t>
            </a:r>
            <a:r>
              <a:rPr dirty="0" sz="1200">
                <a:latin typeface="Times New Roman"/>
                <a:cs typeface="Times New Roman"/>
              </a:rPr>
              <a:t>les  </a:t>
            </a:r>
            <a:r>
              <a:rPr dirty="0" sz="1200" spc="-5">
                <a:latin typeface="Times New Roman"/>
                <a:cs typeface="Times New Roman"/>
              </a:rPr>
              <a:t>données </a:t>
            </a:r>
            <a:r>
              <a:rPr dirty="0" sz="1200">
                <a:latin typeface="Times New Roman"/>
                <a:cs typeface="Times New Roman"/>
              </a:rPr>
              <a:t>« </a:t>
            </a:r>
            <a:r>
              <a:rPr dirty="0" sz="1200" spc="-5">
                <a:latin typeface="Times New Roman"/>
                <a:cs typeface="Times New Roman"/>
              </a:rPr>
              <a:t>aberrantes </a:t>
            </a:r>
            <a:r>
              <a:rPr dirty="0" sz="1200">
                <a:latin typeface="Times New Roman"/>
                <a:cs typeface="Times New Roman"/>
              </a:rPr>
              <a:t>» doivent </a:t>
            </a:r>
            <a:r>
              <a:rPr dirty="0" sz="1200" spc="-5">
                <a:latin typeface="Times New Roman"/>
                <a:cs typeface="Times New Roman"/>
              </a:rPr>
              <a:t>être corrigées et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données </a:t>
            </a:r>
            <a:r>
              <a:rPr dirty="0" sz="1200">
                <a:latin typeface="Times New Roman"/>
                <a:cs typeface="Times New Roman"/>
              </a:rPr>
              <a:t>« manquantes » </a:t>
            </a:r>
            <a:r>
              <a:rPr dirty="0" sz="1200" spc="-5">
                <a:latin typeface="Times New Roman"/>
                <a:cs typeface="Times New Roman"/>
              </a:rPr>
              <a:t>complétées et </a:t>
            </a:r>
            <a:r>
              <a:rPr dirty="0" sz="1200">
                <a:latin typeface="Times New Roman"/>
                <a:cs typeface="Times New Roman"/>
              </a:rPr>
              <a:t>la les  </a:t>
            </a:r>
            <a:r>
              <a:rPr dirty="0" sz="1200" spc="-5">
                <a:latin typeface="Times New Roman"/>
                <a:cs typeface="Times New Roman"/>
              </a:rPr>
              <a:t>tableaux </a:t>
            </a:r>
            <a:r>
              <a:rPr dirty="0" sz="1200">
                <a:latin typeface="Times New Roman"/>
                <a:cs typeface="Times New Roman"/>
              </a:rPr>
              <a:t>de bord </a:t>
            </a:r>
            <a:r>
              <a:rPr dirty="0" sz="1200" spc="-5">
                <a:latin typeface="Times New Roman"/>
                <a:cs typeface="Times New Roman"/>
              </a:rPr>
              <a:t>regénés avant leur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impression.</a:t>
            </a:r>
            <a:endParaRPr sz="1200">
              <a:latin typeface="Times New Roman"/>
              <a:cs typeface="Times New Roman"/>
            </a:endParaRPr>
          </a:p>
          <a:p>
            <a:pPr lvl="1" marL="671195" indent="-208915">
              <a:lnSpc>
                <a:spcPct val="100000"/>
              </a:lnSpc>
              <a:spcBef>
                <a:spcPts val="890"/>
              </a:spcBef>
              <a:buFont typeface="Calibri"/>
              <a:buAutoNum type="arabicPeriod" startAt="2"/>
              <a:tabLst>
                <a:tab pos="671830" algn="l"/>
              </a:tabLst>
            </a:pPr>
            <a:r>
              <a:rPr dirty="0" sz="1100" spc="-5" b="1">
                <a:latin typeface="Calibri"/>
                <a:cs typeface="Calibri"/>
              </a:rPr>
              <a:t>Base </a:t>
            </a:r>
            <a:r>
              <a:rPr dirty="0" sz="1100" b="1">
                <a:latin typeface="Calibri"/>
                <a:cs typeface="Calibri"/>
              </a:rPr>
              <a:t>de </a:t>
            </a:r>
            <a:r>
              <a:rPr dirty="0" sz="1100" spc="-5" b="1">
                <a:latin typeface="Calibri"/>
                <a:cs typeface="Calibri"/>
              </a:rPr>
              <a:t>données</a:t>
            </a:r>
            <a:r>
              <a:rPr dirty="0" sz="1100" spc="-6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examen</a:t>
            </a:r>
            <a:endParaRPr sz="1100">
              <a:latin typeface="Calibri"/>
              <a:cs typeface="Calibri"/>
            </a:endParaRPr>
          </a:p>
          <a:p>
            <a:pPr algn="just" marL="12700" marR="6985">
              <a:lnSpc>
                <a:spcPct val="102899"/>
              </a:lnSpc>
              <a:spcBef>
                <a:spcPts val="855"/>
              </a:spcBef>
            </a:pPr>
            <a:r>
              <a:rPr dirty="0" sz="1200" spc="-10">
                <a:latin typeface="Times New Roman"/>
                <a:cs typeface="Times New Roman"/>
              </a:rPr>
              <a:t>Les </a:t>
            </a:r>
            <a:r>
              <a:rPr dirty="0" sz="1200">
                <a:latin typeface="Times New Roman"/>
                <a:cs typeface="Times New Roman"/>
              </a:rPr>
              <a:t>notes à </a:t>
            </a:r>
            <a:r>
              <a:rPr dirty="0" sz="1200" spc="-5">
                <a:latin typeface="Times New Roman"/>
                <a:cs typeface="Times New Roman"/>
              </a:rPr>
              <a:t>l’examen </a:t>
            </a:r>
            <a:r>
              <a:rPr dirty="0" sz="1200">
                <a:latin typeface="Times New Roman"/>
                <a:cs typeface="Times New Roman"/>
              </a:rPr>
              <a:t>ne sont </a:t>
            </a:r>
            <a:r>
              <a:rPr dirty="0" sz="1200" spc="-5">
                <a:latin typeface="Times New Roman"/>
                <a:cs typeface="Times New Roman"/>
              </a:rPr>
              <a:t>pas collectées </a:t>
            </a:r>
            <a:r>
              <a:rPr dirty="0" sz="1200">
                <a:latin typeface="Times New Roman"/>
                <a:cs typeface="Times New Roman"/>
              </a:rPr>
              <a:t>par les </a:t>
            </a:r>
            <a:r>
              <a:rPr dirty="0" sz="1200" spc="-5">
                <a:latin typeface="Times New Roman"/>
                <a:cs typeface="Times New Roman"/>
              </a:rPr>
              <a:t>FPE. Ces </a:t>
            </a:r>
            <a:r>
              <a:rPr dirty="0" sz="1200">
                <a:latin typeface="Times New Roman"/>
                <a:cs typeface="Times New Roman"/>
              </a:rPr>
              <a:t>données sont </a:t>
            </a:r>
            <a:r>
              <a:rPr dirty="0" sz="1200" spc="-5">
                <a:latin typeface="Times New Roman"/>
                <a:cs typeface="Times New Roman"/>
              </a:rPr>
              <a:t>disponibles </a:t>
            </a:r>
            <a:r>
              <a:rPr dirty="0" sz="1200">
                <a:latin typeface="Times New Roman"/>
                <a:cs typeface="Times New Roman"/>
              </a:rPr>
              <a:t>à la division  </a:t>
            </a:r>
            <a:r>
              <a:rPr dirty="0" sz="1200" spc="-5">
                <a:latin typeface="Times New Roman"/>
                <a:cs typeface="Times New Roman"/>
              </a:rPr>
              <a:t>pédagogie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CISCO </a:t>
            </a:r>
            <a:r>
              <a:rPr dirty="0" sz="1200">
                <a:latin typeface="Times New Roman"/>
                <a:cs typeface="Times New Roman"/>
              </a:rPr>
              <a:t>saisies </a:t>
            </a:r>
            <a:r>
              <a:rPr dirty="0" sz="1200" spc="-5">
                <a:latin typeface="Times New Roman"/>
                <a:cs typeface="Times New Roman"/>
              </a:rPr>
              <a:t>dans certaines </a:t>
            </a:r>
            <a:r>
              <a:rPr dirty="0" sz="1200">
                <a:latin typeface="Times New Roman"/>
                <a:cs typeface="Times New Roman"/>
              </a:rPr>
              <a:t>COSCO </a:t>
            </a:r>
            <a:r>
              <a:rPr dirty="0" sz="1200" spc="-5">
                <a:latin typeface="Times New Roman"/>
                <a:cs typeface="Times New Roman"/>
              </a:rPr>
              <a:t>et pas dans </a:t>
            </a:r>
            <a:r>
              <a:rPr dirty="0" sz="1200">
                <a:latin typeface="Times New Roman"/>
                <a:cs typeface="Times New Roman"/>
              </a:rPr>
              <a:t>d’autres. </a:t>
            </a: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saisie des notes pour  les </a:t>
            </a:r>
            <a:r>
              <a:rPr dirty="0" sz="1200" spc="-5">
                <a:latin typeface="Times New Roman"/>
                <a:cs typeface="Times New Roman"/>
              </a:rPr>
              <a:t>autres centres </a:t>
            </a:r>
            <a:r>
              <a:rPr dirty="0" sz="1200">
                <a:latin typeface="Times New Roman"/>
                <a:cs typeface="Times New Roman"/>
              </a:rPr>
              <a:t>périphériques non </a:t>
            </a:r>
            <a:r>
              <a:rPr dirty="0" sz="1200" spc="-5">
                <a:latin typeface="Times New Roman"/>
                <a:cs typeface="Times New Roman"/>
              </a:rPr>
              <a:t>informatisés </a:t>
            </a:r>
            <a:r>
              <a:rPr dirty="0" sz="1200">
                <a:latin typeface="Times New Roman"/>
                <a:cs typeface="Times New Roman"/>
              </a:rPr>
              <a:t>est </a:t>
            </a:r>
            <a:r>
              <a:rPr dirty="0" sz="1200" spc="-5">
                <a:latin typeface="Times New Roman"/>
                <a:cs typeface="Times New Roman"/>
              </a:rPr>
              <a:t>indispensable </a:t>
            </a:r>
            <a:r>
              <a:rPr dirty="0" sz="1200">
                <a:latin typeface="Times New Roman"/>
                <a:cs typeface="Times New Roman"/>
              </a:rPr>
              <a:t>pour avoir une </a:t>
            </a:r>
            <a:r>
              <a:rPr dirty="0" sz="1200" spc="-5">
                <a:latin typeface="Times New Roman"/>
                <a:cs typeface="Times New Roman"/>
              </a:rPr>
              <a:t>base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complète.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1</a:t>
            </a:fld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5973952"/>
            <a:ext cx="6147435" cy="400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lvl="1" marL="671195" indent="-208915">
              <a:lnSpc>
                <a:spcPct val="100000"/>
              </a:lnSpc>
              <a:buAutoNum type="arabicPeriod" startAt="3"/>
              <a:tabLst>
                <a:tab pos="671830" algn="l"/>
              </a:tabLst>
            </a:pPr>
            <a:r>
              <a:rPr dirty="0" sz="1100" spc="-5">
                <a:latin typeface="Calibri"/>
                <a:cs typeface="Calibri"/>
              </a:rPr>
              <a:t>D</a:t>
            </a:r>
            <a:r>
              <a:rPr dirty="0" sz="1100" spc="-5" b="1">
                <a:latin typeface="Calibri"/>
                <a:cs typeface="Calibri"/>
              </a:rPr>
              <a:t>onnées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démographiques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ct val="103099"/>
              </a:lnSpc>
              <a:spcBef>
                <a:spcPts val="840"/>
              </a:spcBef>
            </a:pPr>
            <a:r>
              <a:rPr dirty="0" sz="1200" spc="-5">
                <a:latin typeface="Times New Roman"/>
                <a:cs typeface="Times New Roman"/>
              </a:rPr>
              <a:t>Afin d’évaluer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performance </a:t>
            </a:r>
            <a:r>
              <a:rPr dirty="0" sz="1200">
                <a:latin typeface="Times New Roman"/>
                <a:cs typeface="Times New Roman"/>
              </a:rPr>
              <a:t>de la </a:t>
            </a:r>
            <a:r>
              <a:rPr dirty="0" sz="1200" spc="-5">
                <a:latin typeface="Times New Roman"/>
                <a:cs typeface="Times New Roman"/>
              </a:rPr>
              <a:t>CISCO </a:t>
            </a:r>
            <a:r>
              <a:rPr dirty="0" sz="1200">
                <a:latin typeface="Times New Roman"/>
                <a:cs typeface="Times New Roman"/>
              </a:rPr>
              <a:t>en </a:t>
            </a:r>
            <a:r>
              <a:rPr dirty="0" sz="1200" spc="-5">
                <a:latin typeface="Times New Roman"/>
                <a:cs typeface="Times New Roman"/>
              </a:rPr>
              <a:t>termes d’accès et d’achèvement,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données  démographiques </a:t>
            </a:r>
            <a:r>
              <a:rPr dirty="0" sz="1200">
                <a:latin typeface="Times New Roman"/>
                <a:cs typeface="Times New Roman"/>
              </a:rPr>
              <a:t>sont </a:t>
            </a:r>
            <a:r>
              <a:rPr dirty="0" sz="1200" spc="-5">
                <a:latin typeface="Times New Roman"/>
                <a:cs typeface="Times New Roman"/>
              </a:rPr>
              <a:t>nécessaires. </a:t>
            </a:r>
            <a:r>
              <a:rPr dirty="0" sz="1200">
                <a:latin typeface="Times New Roman"/>
                <a:cs typeface="Times New Roman"/>
              </a:rPr>
              <a:t>Elles sont </a:t>
            </a:r>
            <a:r>
              <a:rPr dirty="0" sz="1200" spc="-5">
                <a:latin typeface="Times New Roman"/>
                <a:cs typeface="Times New Roman"/>
              </a:rPr>
              <a:t>collectées auprès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l’INSTAT qui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seule </a:t>
            </a:r>
            <a:r>
              <a:rPr dirty="0" sz="1200">
                <a:latin typeface="Times New Roman"/>
                <a:cs typeface="Times New Roman"/>
              </a:rPr>
              <a:t>entité  </a:t>
            </a:r>
            <a:r>
              <a:rPr dirty="0" sz="1200" spc="-5">
                <a:latin typeface="Times New Roman"/>
                <a:cs typeface="Times New Roman"/>
              </a:rPr>
              <a:t>habilitée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à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traiter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diffuser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informations.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L’intégration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ces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données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dans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l’application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FPE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  </a:t>
            </a:r>
            <a:r>
              <a:rPr dirty="0" sz="1200" spc="-5">
                <a:latin typeface="Times New Roman"/>
                <a:cs typeface="Times New Roman"/>
              </a:rPr>
              <a:t>fait par des </a:t>
            </a:r>
            <a:r>
              <a:rPr dirty="0" sz="1200">
                <a:latin typeface="Times New Roman"/>
                <a:cs typeface="Times New Roman"/>
              </a:rPr>
              <a:t>scripts </a:t>
            </a:r>
            <a:r>
              <a:rPr dirty="0" sz="1200" spc="-5">
                <a:latin typeface="Times New Roman"/>
                <a:cs typeface="Times New Roman"/>
              </a:rPr>
              <a:t>automatisés envoyés aux STD au </a:t>
            </a:r>
            <a:r>
              <a:rPr dirty="0" sz="1200">
                <a:latin typeface="Times New Roman"/>
                <a:cs typeface="Times New Roman"/>
              </a:rPr>
              <a:t>bon soin du service de la statistique en  </a:t>
            </a:r>
            <a:r>
              <a:rPr dirty="0" sz="1200" spc="-5">
                <a:latin typeface="Times New Roman"/>
                <a:cs typeface="Times New Roman"/>
              </a:rPr>
              <a:t>collaboration </a:t>
            </a:r>
            <a:r>
              <a:rPr dirty="0" sz="1200">
                <a:latin typeface="Times New Roman"/>
                <a:cs typeface="Times New Roman"/>
              </a:rPr>
              <a:t>avec la </a:t>
            </a:r>
            <a:r>
              <a:rPr dirty="0" sz="1200" spc="-5">
                <a:latin typeface="Times New Roman"/>
                <a:cs typeface="Times New Roman"/>
              </a:rPr>
              <a:t>DTIC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MEN.</a:t>
            </a:r>
            <a:endParaRPr sz="1200">
              <a:latin typeface="Times New Roman"/>
              <a:cs typeface="Times New Roman"/>
            </a:endParaRPr>
          </a:p>
          <a:p>
            <a:pPr lvl="1" marL="671195" indent="-208915">
              <a:lnSpc>
                <a:spcPct val="100000"/>
              </a:lnSpc>
              <a:spcBef>
                <a:spcPts val="905"/>
              </a:spcBef>
              <a:buFont typeface="Calibri"/>
              <a:buAutoNum type="arabicPeriod" startAt="4"/>
              <a:tabLst>
                <a:tab pos="671830" algn="l"/>
              </a:tabLst>
            </a:pPr>
            <a:r>
              <a:rPr dirty="0" sz="1100" spc="-5" b="1">
                <a:latin typeface="Calibri"/>
                <a:cs typeface="Calibri"/>
              </a:rPr>
              <a:t>Intégration de bases examen et démographique </a:t>
            </a:r>
            <a:r>
              <a:rPr dirty="0" sz="1100" b="1">
                <a:latin typeface="Calibri"/>
                <a:cs typeface="Calibri"/>
              </a:rPr>
              <a:t>à la </a:t>
            </a:r>
            <a:r>
              <a:rPr dirty="0" sz="1100" spc="-5" b="1">
                <a:latin typeface="Calibri"/>
                <a:cs typeface="Calibri"/>
              </a:rPr>
              <a:t>base</a:t>
            </a:r>
            <a:r>
              <a:rPr dirty="0" sz="1100" spc="5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FPE</a:t>
            </a:r>
            <a:endParaRPr sz="1100">
              <a:latin typeface="Calibri"/>
              <a:cs typeface="Calibri"/>
            </a:endParaRPr>
          </a:p>
          <a:p>
            <a:pPr marL="12700" marR="215265" indent="899160">
              <a:lnSpc>
                <a:spcPct val="103299"/>
              </a:lnSpc>
              <a:spcBef>
                <a:spcPts val="869"/>
              </a:spcBef>
            </a:pPr>
            <a:r>
              <a:rPr dirty="0" sz="1100" spc="-5">
                <a:latin typeface="Calibri"/>
                <a:cs typeface="Calibri"/>
              </a:rPr>
              <a:t>L</a:t>
            </a:r>
            <a:r>
              <a:rPr dirty="0" sz="1200" spc="-5">
                <a:latin typeface="Times New Roman"/>
                <a:cs typeface="Times New Roman"/>
              </a:rPr>
              <a:t>’intégration des données </a:t>
            </a:r>
            <a:r>
              <a:rPr dirty="0" sz="1200">
                <a:latin typeface="Times New Roman"/>
                <a:cs typeface="Times New Roman"/>
              </a:rPr>
              <a:t>examen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démographique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la base </a:t>
            </a:r>
            <a:r>
              <a:rPr dirty="0" sz="1200" spc="-5">
                <a:latin typeface="Times New Roman"/>
                <a:cs typeface="Times New Roman"/>
              </a:rPr>
              <a:t>FPE est  primordiale avant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générer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Bord. </a:t>
            </a:r>
            <a:r>
              <a:rPr dirty="0" sz="1200" spc="-1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étapes </a:t>
            </a:r>
            <a:r>
              <a:rPr dirty="0" sz="1200">
                <a:latin typeface="Times New Roman"/>
                <a:cs typeface="Times New Roman"/>
              </a:rPr>
              <a:t>suivantes nous </a:t>
            </a:r>
            <a:r>
              <a:rPr dirty="0" sz="1200" spc="-5">
                <a:latin typeface="Times New Roman"/>
                <a:cs typeface="Times New Roman"/>
              </a:rPr>
              <a:t>montrent </a:t>
            </a:r>
            <a:r>
              <a:rPr dirty="0" sz="1200">
                <a:latin typeface="Times New Roman"/>
                <a:cs typeface="Times New Roman"/>
              </a:rPr>
              <a:t>comment y  </a:t>
            </a:r>
            <a:r>
              <a:rPr dirty="0" sz="1200" spc="-5">
                <a:latin typeface="Times New Roman"/>
                <a:cs typeface="Times New Roman"/>
              </a:rPr>
              <a:t>procéder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2" marL="919480" indent="-228600">
              <a:lnSpc>
                <a:spcPct val="100000"/>
              </a:lnSpc>
              <a:spcBef>
                <a:spcPts val="875"/>
              </a:spcBef>
              <a:buFont typeface="Calibri"/>
              <a:buChar char="-"/>
              <a:tabLst>
                <a:tab pos="919480" algn="l"/>
                <a:tab pos="920115" algn="l"/>
              </a:tabLst>
            </a:pPr>
            <a:r>
              <a:rPr dirty="0" sz="1200" b="1" u="heavy">
                <a:latin typeface="Times New Roman"/>
                <a:cs typeface="Times New Roman"/>
              </a:rPr>
              <a:t>Etape 1 : </a:t>
            </a:r>
            <a:r>
              <a:rPr dirty="0" sz="1200" spc="-5">
                <a:latin typeface="Times New Roman"/>
                <a:cs typeface="Times New Roman"/>
              </a:rPr>
              <a:t>Installation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l’application 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 en copiant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l’application</a:t>
            </a:r>
            <a:endParaRPr sz="1200">
              <a:latin typeface="Times New Roman"/>
              <a:cs typeface="Times New Roman"/>
            </a:endParaRPr>
          </a:p>
          <a:p>
            <a:pPr marL="919480">
              <a:lnSpc>
                <a:spcPct val="100000"/>
              </a:lnSpc>
              <a:spcBef>
                <a:spcPts val="45"/>
              </a:spcBef>
            </a:pPr>
            <a:r>
              <a:rPr dirty="0" sz="1200">
                <a:latin typeface="Times New Roman"/>
                <a:cs typeface="Times New Roman"/>
              </a:rPr>
              <a:t>« tdb » </a:t>
            </a:r>
            <a:r>
              <a:rPr dirty="0" sz="1200" spc="-5">
                <a:latin typeface="Times New Roman"/>
                <a:cs typeface="Times New Roman"/>
              </a:rPr>
              <a:t>dans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Appserv/www</a:t>
            </a:r>
            <a:endParaRPr sz="1200">
              <a:latin typeface="Times New Roman"/>
              <a:cs typeface="Times New Roman"/>
            </a:endParaRPr>
          </a:p>
          <a:p>
            <a:pPr lvl="2" marL="919480" marR="163830" indent="-228600">
              <a:lnSpc>
                <a:spcPct val="103800"/>
              </a:lnSpc>
              <a:spcBef>
                <a:spcPts val="15"/>
              </a:spcBef>
              <a:buFont typeface="Calibri"/>
              <a:buChar char="-"/>
              <a:tabLst>
                <a:tab pos="919480" algn="l"/>
                <a:tab pos="920115" algn="l"/>
              </a:tabLst>
            </a:pPr>
            <a:r>
              <a:rPr dirty="0" sz="1200" b="1" u="heavy">
                <a:latin typeface="Times New Roman"/>
                <a:cs typeface="Times New Roman"/>
              </a:rPr>
              <a:t>Etape 2 : </a:t>
            </a:r>
            <a:r>
              <a:rPr dirty="0" sz="1200">
                <a:latin typeface="Times New Roman"/>
                <a:cs typeface="Times New Roman"/>
              </a:rPr>
              <a:t>Ajout du sous </a:t>
            </a:r>
            <a:r>
              <a:rPr dirty="0" sz="1200" spc="-5">
                <a:latin typeface="Times New Roman"/>
                <a:cs typeface="Times New Roman"/>
              </a:rPr>
              <a:t>menu </a:t>
            </a:r>
            <a:r>
              <a:rPr dirty="0" sz="1200">
                <a:latin typeface="Times New Roman"/>
                <a:cs typeface="Times New Roman"/>
              </a:rPr>
              <a:t>«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»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le menu « outils » de  </a:t>
            </a:r>
            <a:r>
              <a:rPr dirty="0" sz="1200" spc="-5">
                <a:latin typeface="Times New Roman"/>
                <a:cs typeface="Times New Roman"/>
              </a:rPr>
              <a:t>l’application FPE, en exécutant </a:t>
            </a:r>
            <a:r>
              <a:rPr dirty="0" sz="1200">
                <a:latin typeface="Times New Roman"/>
                <a:cs typeface="Times New Roman"/>
              </a:rPr>
              <a:t>un </a:t>
            </a:r>
            <a:r>
              <a:rPr dirty="0" sz="1200" spc="-5">
                <a:latin typeface="Times New Roman"/>
                <a:cs typeface="Times New Roman"/>
              </a:rPr>
              <a:t>des </a:t>
            </a:r>
            <a:r>
              <a:rPr dirty="0" sz="1200">
                <a:latin typeface="Times New Roman"/>
                <a:cs typeface="Times New Roman"/>
              </a:rPr>
              <a:t>fichiers .BAT </a:t>
            </a:r>
            <a:r>
              <a:rPr dirty="0" sz="1200" spc="-5">
                <a:latin typeface="Times New Roman"/>
                <a:cs typeface="Times New Roman"/>
              </a:rPr>
              <a:t>selon l’emplacement </a:t>
            </a:r>
            <a:r>
              <a:rPr dirty="0" sz="1200">
                <a:latin typeface="Times New Roman"/>
                <a:cs typeface="Times New Roman"/>
              </a:rPr>
              <a:t>de votre  </a:t>
            </a:r>
            <a:r>
              <a:rPr dirty="0" sz="1200" spc="-5">
                <a:latin typeface="Times New Roman"/>
                <a:cs typeface="Times New Roman"/>
              </a:rPr>
              <a:t>appserv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lvl="3" marL="1816100" indent="-226060">
              <a:lnSpc>
                <a:spcPct val="100000"/>
              </a:lnSpc>
              <a:spcBef>
                <a:spcPts val="130"/>
              </a:spcBef>
              <a:buFont typeface="Symbol"/>
              <a:buChar char=""/>
              <a:tabLst>
                <a:tab pos="1816100" algn="l"/>
                <a:tab pos="1816735" algn="l"/>
              </a:tabLst>
            </a:pP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DOUBLE CLICK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– C.bat si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dans</a:t>
            </a:r>
            <a:r>
              <a:rPr dirty="0" sz="1200" spc="-4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  <a:p>
            <a:pPr lvl="3" marL="1816100" indent="-22606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1816100" algn="l"/>
                <a:tab pos="1816735" algn="l"/>
              </a:tabLst>
            </a:pP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DOUBLE CLICK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– D.bat si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dans</a:t>
            </a:r>
            <a:r>
              <a:rPr dirty="0" sz="1200" spc="-4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  <a:p>
            <a:pPr lvl="3" marL="1816100" indent="-22606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1816100" algn="l"/>
                <a:tab pos="1816735" algn="l"/>
              </a:tabLst>
            </a:pP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DOUBLE CLICK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– E.bat si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dans</a:t>
            </a:r>
            <a:r>
              <a:rPr dirty="0" sz="1200" spc="-45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lvl="3" marL="1816100" indent="-22606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1816100" algn="l"/>
                <a:tab pos="1816735" algn="l"/>
              </a:tabLst>
            </a:pP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DOUBLE CLICK </a:t>
            </a:r>
            <a:r>
              <a:rPr dirty="0" sz="1200">
                <a:solidFill>
                  <a:srgbClr val="006FC0"/>
                </a:solidFill>
                <a:latin typeface="Times New Roman"/>
                <a:cs typeface="Times New Roman"/>
              </a:rPr>
              <a:t>– G.bat si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dans</a:t>
            </a:r>
            <a:r>
              <a:rPr dirty="0" sz="1200" spc="-4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990871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9729203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20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20"/>
                </a:lnTo>
                <a:lnTo>
                  <a:pt x="0" y="274320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95921" y="9772395"/>
            <a:ext cx="77470" cy="14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Calibri"/>
                <a:cs typeface="Calibri"/>
              </a:rPr>
              <a:t>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5061" y="700735"/>
            <a:ext cx="5407025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marR="5080" indent="-228600">
              <a:lnSpc>
                <a:spcPct val="103499"/>
              </a:lnSpc>
              <a:tabLst>
                <a:tab pos="240665" algn="l"/>
              </a:tabLst>
            </a:pPr>
            <a:r>
              <a:rPr dirty="0" sz="1200">
                <a:latin typeface="Calibri"/>
                <a:cs typeface="Calibri"/>
              </a:rPr>
              <a:t>-	</a:t>
            </a:r>
            <a:r>
              <a:rPr dirty="0" sz="1200" b="1" u="heavy">
                <a:latin typeface="Times New Roman"/>
                <a:cs typeface="Times New Roman"/>
              </a:rPr>
              <a:t>Etape 3 : </a:t>
            </a:r>
            <a:r>
              <a:rPr dirty="0" sz="1200" spc="-5">
                <a:latin typeface="Times New Roman"/>
                <a:cs typeface="Times New Roman"/>
              </a:rPr>
              <a:t>Importation </a:t>
            </a:r>
            <a:r>
              <a:rPr dirty="0" sz="1200">
                <a:latin typeface="Times New Roman"/>
                <a:cs typeface="Times New Roman"/>
              </a:rPr>
              <a:t>des </a:t>
            </a:r>
            <a:r>
              <a:rPr dirty="0" sz="1200" spc="-5">
                <a:latin typeface="Times New Roman"/>
                <a:cs typeface="Times New Roman"/>
              </a:rPr>
              <a:t>données </a:t>
            </a:r>
            <a:r>
              <a:rPr dirty="0" sz="1200">
                <a:latin typeface="Times New Roman"/>
                <a:cs typeface="Times New Roman"/>
              </a:rPr>
              <a:t>examens </a:t>
            </a:r>
            <a:r>
              <a:rPr dirty="0" sz="1200" spc="-5">
                <a:latin typeface="Times New Roman"/>
                <a:cs typeface="Times New Roman"/>
              </a:rPr>
              <a:t>et démographiques vers </a:t>
            </a:r>
            <a:r>
              <a:rPr dirty="0" sz="1200">
                <a:latin typeface="Times New Roman"/>
                <a:cs typeface="Times New Roman"/>
              </a:rPr>
              <a:t>la base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FPE,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exécutant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fichiers </a:t>
            </a:r>
            <a:r>
              <a:rPr dirty="0" sz="1200">
                <a:latin typeface="Times New Roman"/>
                <a:cs typeface="Times New Roman"/>
              </a:rPr>
              <a:t>« note1.sql »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« f_population.sql » </a:t>
            </a:r>
            <a:r>
              <a:rPr dirty="0" sz="1200" spc="-5">
                <a:latin typeface="Times New Roman"/>
                <a:cs typeface="Times New Roman"/>
              </a:rPr>
              <a:t>dans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navicat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62807" y="3065398"/>
            <a:ext cx="43180" cy="0"/>
          </a:xfrm>
          <a:custGeom>
            <a:avLst/>
            <a:gdLst/>
            <a:ahLst/>
            <a:cxnLst/>
            <a:rect l="l" t="t" r="r" b="b"/>
            <a:pathLst>
              <a:path w="43179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1480565"/>
            <a:ext cx="6147435" cy="2058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228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2.4 </a:t>
            </a:r>
            <a:r>
              <a:rPr dirty="0" sz="1100" spc="-5" b="1">
                <a:latin typeface="Calibri"/>
                <a:cs typeface="Calibri"/>
              </a:rPr>
              <a:t>Génération </a:t>
            </a:r>
            <a:r>
              <a:rPr dirty="0" sz="1100" b="1">
                <a:latin typeface="Calibri"/>
                <a:cs typeface="Calibri"/>
              </a:rPr>
              <a:t>du </a:t>
            </a:r>
            <a:r>
              <a:rPr dirty="0" sz="1100" spc="-5" b="1">
                <a:latin typeface="Calibri"/>
                <a:cs typeface="Calibri"/>
              </a:rPr>
              <a:t>Tableau </a:t>
            </a:r>
            <a:r>
              <a:rPr dirty="0" sz="1100" b="1">
                <a:latin typeface="Calibri"/>
                <a:cs typeface="Calibri"/>
              </a:rPr>
              <a:t>de Bord</a:t>
            </a:r>
            <a:r>
              <a:rPr dirty="0" sz="1100" spc="-8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CISCO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553720">
              <a:lnSpc>
                <a:spcPct val="100000"/>
              </a:lnSpc>
            </a:pPr>
            <a:r>
              <a:rPr dirty="0" sz="1100" spc="-5" b="1" i="1" u="heavy">
                <a:latin typeface="Times New Roman"/>
                <a:cs typeface="Times New Roman"/>
              </a:rPr>
              <a:t>Présentation générale </a:t>
            </a:r>
            <a:r>
              <a:rPr dirty="0" sz="1100" b="1" i="1" u="heavy">
                <a:latin typeface="Times New Roman"/>
                <a:cs typeface="Times New Roman"/>
              </a:rPr>
              <a:t>du </a:t>
            </a:r>
            <a:r>
              <a:rPr dirty="0" sz="1100" spc="-5" b="1" i="1" u="heavy">
                <a:latin typeface="Times New Roman"/>
                <a:cs typeface="Times New Roman"/>
              </a:rPr>
              <a:t>logiciel relatif </a:t>
            </a:r>
            <a:r>
              <a:rPr dirty="0" sz="1100" b="1" i="1" u="heavy">
                <a:latin typeface="Times New Roman"/>
                <a:cs typeface="Times New Roman"/>
              </a:rPr>
              <a:t>au</a:t>
            </a:r>
            <a:r>
              <a:rPr dirty="0" sz="1100" spc="25" b="1" i="1" u="heavy">
                <a:latin typeface="Times New Roman"/>
                <a:cs typeface="Times New Roman"/>
              </a:rPr>
              <a:t> </a:t>
            </a:r>
            <a:r>
              <a:rPr dirty="0" sz="1100" b="1" i="1" u="heavy">
                <a:latin typeface="Times New Roman"/>
                <a:cs typeface="Times New Roman"/>
              </a:rPr>
              <a:t>modèle</a:t>
            </a:r>
            <a:endParaRPr sz="1100">
              <a:latin typeface="Times New Roman"/>
              <a:cs typeface="Times New Roman"/>
            </a:endParaRPr>
          </a:p>
          <a:p>
            <a:pPr marL="12700" marR="170180" indent="359410">
              <a:lnSpc>
                <a:spcPct val="103600"/>
              </a:lnSpc>
              <a:spcBef>
                <a:spcPts val="180"/>
              </a:spcBef>
            </a:pPr>
            <a:r>
              <a:rPr dirty="0" sz="1100" spc="-5">
                <a:latin typeface="Times New Roman"/>
                <a:cs typeface="Times New Roman"/>
              </a:rPr>
              <a:t>Un compte utilisateur est créé pour la consultation/modification </a:t>
            </a:r>
            <a:r>
              <a:rPr dirty="0" sz="1100">
                <a:latin typeface="Times New Roman"/>
                <a:cs typeface="Times New Roman"/>
              </a:rPr>
              <a:t>des données </a:t>
            </a:r>
            <a:r>
              <a:rPr dirty="0" sz="1100" spc="-5">
                <a:latin typeface="Times New Roman"/>
                <a:cs typeface="Times New Roman"/>
              </a:rPr>
              <a:t>statistiques usuelles </a:t>
            </a:r>
            <a:r>
              <a:rPr dirty="0" sz="1100" spc="-10">
                <a:latin typeface="Times New Roman"/>
                <a:cs typeface="Times New Roman"/>
              </a:rPr>
              <a:t>du  </a:t>
            </a:r>
            <a:r>
              <a:rPr dirty="0" sz="1100" spc="-5">
                <a:latin typeface="Times New Roman"/>
                <a:cs typeface="Times New Roman"/>
              </a:rPr>
              <a:t>MEN. </a:t>
            </a:r>
            <a:r>
              <a:rPr dirty="0" sz="1100">
                <a:latin typeface="Times New Roman"/>
                <a:cs typeface="Times New Roman"/>
              </a:rPr>
              <a:t>Les </a:t>
            </a:r>
            <a:r>
              <a:rPr dirty="0" sz="1100" spc="-5">
                <a:latin typeface="Times New Roman"/>
                <a:cs typeface="Times New Roman"/>
              </a:rPr>
              <a:t>principaux utilisateurs </a:t>
            </a:r>
            <a:r>
              <a:rPr dirty="0" sz="1100">
                <a:latin typeface="Times New Roman"/>
                <a:cs typeface="Times New Roman"/>
              </a:rPr>
              <a:t>sont </a:t>
            </a:r>
            <a:r>
              <a:rPr dirty="0" sz="1100" spc="-5">
                <a:latin typeface="Times New Roman"/>
                <a:cs typeface="Times New Roman"/>
              </a:rPr>
              <a:t>les agents </a:t>
            </a:r>
            <a:r>
              <a:rPr dirty="0" sz="1100">
                <a:latin typeface="Times New Roman"/>
                <a:cs typeface="Times New Roman"/>
              </a:rPr>
              <a:t>de la </a:t>
            </a:r>
            <a:r>
              <a:rPr dirty="0" sz="1100" spc="-5">
                <a:latin typeface="Times New Roman"/>
                <a:cs typeface="Times New Roman"/>
              </a:rPr>
              <a:t>division programmation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CISCO.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100" b="1" i="1" u="heavy">
                <a:latin typeface="Times New Roman"/>
                <a:cs typeface="Times New Roman"/>
              </a:rPr>
              <a:t>Accès</a:t>
            </a:r>
            <a:r>
              <a:rPr dirty="0" sz="1100" spc="-80" b="1" i="1" u="heavy">
                <a:latin typeface="Times New Roman"/>
                <a:cs typeface="Times New Roman"/>
              </a:rPr>
              <a:t> </a:t>
            </a:r>
            <a:r>
              <a:rPr dirty="0" sz="1100" spc="-5" b="1" i="1" u="heavy">
                <a:latin typeface="Times New Roman"/>
                <a:cs typeface="Times New Roman"/>
              </a:rPr>
              <a:t>logiciel</a:t>
            </a:r>
            <a:endParaRPr sz="1100">
              <a:latin typeface="Times New Roman"/>
              <a:cs typeface="Times New Roman"/>
            </a:endParaRPr>
          </a:p>
          <a:p>
            <a:pPr algn="just" marL="12700" marR="5080" indent="359410">
              <a:lnSpc>
                <a:spcPct val="103800"/>
              </a:lnSpc>
              <a:spcBef>
                <a:spcPts val="765"/>
              </a:spcBef>
            </a:pPr>
            <a:r>
              <a:rPr dirty="0" sz="1100">
                <a:latin typeface="Times New Roman"/>
                <a:cs typeface="Times New Roman"/>
              </a:rPr>
              <a:t>Pour </a:t>
            </a:r>
            <a:r>
              <a:rPr dirty="0" sz="1100" spc="-5">
                <a:latin typeface="Times New Roman"/>
                <a:cs typeface="Times New Roman"/>
              </a:rPr>
              <a:t>accéder </a:t>
            </a:r>
            <a:r>
              <a:rPr dirty="0" sz="1100">
                <a:latin typeface="Times New Roman"/>
                <a:cs typeface="Times New Roman"/>
              </a:rPr>
              <a:t>au </a:t>
            </a:r>
            <a:r>
              <a:rPr dirty="0" sz="1100" spc="-5">
                <a:latin typeface="Times New Roman"/>
                <a:cs typeface="Times New Roman"/>
              </a:rPr>
              <a:t>sous menu Tableau </a:t>
            </a:r>
            <a:r>
              <a:rPr dirty="0" sz="110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bord, </a:t>
            </a:r>
            <a:r>
              <a:rPr dirty="0" sz="1100">
                <a:latin typeface="Times New Roman"/>
                <a:cs typeface="Times New Roman"/>
              </a:rPr>
              <a:t>il </a:t>
            </a:r>
            <a:r>
              <a:rPr dirty="0" sz="1100" spc="-5">
                <a:latin typeface="Times New Roman"/>
                <a:cs typeface="Times New Roman"/>
              </a:rPr>
              <a:t>suffit </a:t>
            </a:r>
            <a:r>
              <a:rPr dirty="0" sz="1100">
                <a:latin typeface="Times New Roman"/>
                <a:cs typeface="Times New Roman"/>
              </a:rPr>
              <a:t>de lancer le </a:t>
            </a:r>
            <a:r>
              <a:rPr dirty="0" sz="1100" spc="-5">
                <a:latin typeface="Times New Roman"/>
                <a:cs typeface="Times New Roman"/>
              </a:rPr>
              <a:t>logiciel FPE</a:t>
            </a:r>
            <a:r>
              <a:rPr dirty="0" baseline="31746" sz="1050" spc="-7">
                <a:latin typeface="Times New Roman"/>
                <a:cs typeface="Times New Roman"/>
              </a:rPr>
              <a:t>1 </a:t>
            </a:r>
            <a:r>
              <a:rPr dirty="0" sz="1100" spc="-10">
                <a:latin typeface="Times New Roman"/>
                <a:cs typeface="Times New Roman"/>
              </a:rPr>
              <a:t>en </a:t>
            </a:r>
            <a:r>
              <a:rPr dirty="0" sz="1100" spc="-5">
                <a:latin typeface="Times New Roman"/>
                <a:cs typeface="Times New Roman"/>
              </a:rPr>
              <a:t>tapant sur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barre  d’url </a:t>
            </a:r>
            <a:r>
              <a:rPr dirty="0" sz="1100" spc="-5" u="sng">
                <a:solidFill>
                  <a:srgbClr val="0000FF"/>
                </a:solidFill>
                <a:latin typeface="Times New Roman"/>
                <a:cs typeface="Times New Roman"/>
                <a:hlinkClick r:id="rId2"/>
              </a:rPr>
              <a:t>http://adresse-serveur/statistique/ </a:t>
            </a:r>
            <a:r>
              <a:rPr dirty="0" sz="1100">
                <a:latin typeface="Times New Roman"/>
                <a:cs typeface="Times New Roman"/>
              </a:rPr>
              <a:t>ou </a:t>
            </a:r>
            <a:r>
              <a:rPr dirty="0" sz="1100" spc="-5" u="sng">
                <a:solidFill>
                  <a:srgbClr val="006FC0"/>
                </a:solidFill>
                <a:latin typeface="Times New Roman"/>
                <a:cs typeface="Times New Roman"/>
              </a:rPr>
              <a:t>localhost/ </a:t>
            </a:r>
            <a:r>
              <a:rPr dirty="0" sz="1100" spc="-5" u="sng">
                <a:solidFill>
                  <a:srgbClr val="006FC0"/>
                </a:solidFill>
                <a:latin typeface="Times New Roman"/>
                <a:cs typeface="Times New Roman"/>
              </a:rPr>
              <a:t>statistique </a:t>
            </a:r>
            <a:r>
              <a:rPr dirty="0" sz="1100">
                <a:latin typeface="Times New Roman"/>
                <a:cs typeface="Times New Roman"/>
              </a:rPr>
              <a:t>(à </a:t>
            </a:r>
            <a:r>
              <a:rPr dirty="0" sz="1100" spc="-5">
                <a:latin typeface="Times New Roman"/>
                <a:cs typeface="Times New Roman"/>
              </a:rPr>
              <a:t>communiquer </a:t>
            </a:r>
            <a:r>
              <a:rPr dirty="0" sz="1100">
                <a:latin typeface="Times New Roman"/>
                <a:cs typeface="Times New Roman"/>
              </a:rPr>
              <a:t>par </a:t>
            </a:r>
            <a:r>
              <a:rPr dirty="0" sz="1100" spc="-5">
                <a:latin typeface="Times New Roman"/>
                <a:cs typeface="Times New Roman"/>
              </a:rPr>
              <a:t>l’administrateur qui est  l’Assistant </a:t>
            </a:r>
            <a:r>
              <a:rPr dirty="0" sz="1100">
                <a:latin typeface="Times New Roman"/>
                <a:cs typeface="Times New Roman"/>
              </a:rPr>
              <a:t>Technique </a:t>
            </a:r>
            <a:r>
              <a:rPr dirty="0" sz="1100" spc="-5">
                <a:latin typeface="Times New Roman"/>
                <a:cs typeface="Times New Roman"/>
              </a:rPr>
              <a:t>en Informatique </a:t>
            </a:r>
            <a:r>
              <a:rPr dirty="0" sz="110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chaque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CISCO).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840"/>
              </a:spcBef>
            </a:pPr>
            <a:r>
              <a:rPr dirty="0" sz="1100" spc="-5">
                <a:latin typeface="Times New Roman"/>
                <a:cs typeface="Times New Roman"/>
              </a:rPr>
              <a:t>Après authentification, </a:t>
            </a:r>
            <a:r>
              <a:rPr dirty="0" sz="1100">
                <a:latin typeface="Times New Roman"/>
                <a:cs typeface="Times New Roman"/>
              </a:rPr>
              <a:t>le </a:t>
            </a:r>
            <a:r>
              <a:rPr dirty="0" sz="1100" spc="-5">
                <a:latin typeface="Times New Roman"/>
                <a:cs typeface="Times New Roman"/>
              </a:rPr>
              <a:t>menu </a:t>
            </a:r>
            <a:r>
              <a:rPr dirty="0" sz="1100">
                <a:latin typeface="Times New Roman"/>
                <a:cs typeface="Times New Roman"/>
              </a:rPr>
              <a:t>« </a:t>
            </a:r>
            <a:r>
              <a:rPr dirty="0" sz="1100" b="1">
                <a:latin typeface="Times New Roman"/>
                <a:cs typeface="Times New Roman"/>
              </a:rPr>
              <a:t>outils </a:t>
            </a:r>
            <a:r>
              <a:rPr dirty="0" sz="1100">
                <a:latin typeface="Times New Roman"/>
                <a:cs typeface="Times New Roman"/>
              </a:rPr>
              <a:t>» s’affiche </a:t>
            </a:r>
            <a:r>
              <a:rPr dirty="0" sz="1100" spc="-5">
                <a:latin typeface="Times New Roman"/>
                <a:cs typeface="Times New Roman"/>
              </a:rPr>
              <a:t>le tableau </a:t>
            </a:r>
            <a:r>
              <a:rPr dirty="0" sz="1100">
                <a:latin typeface="Times New Roman"/>
                <a:cs typeface="Times New Roman"/>
              </a:rPr>
              <a:t>de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bord: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7" y="9749028"/>
            <a:ext cx="1829435" cy="0"/>
          </a:xfrm>
          <a:custGeom>
            <a:avLst/>
            <a:gdLst/>
            <a:ahLst/>
            <a:cxnLst/>
            <a:rect l="l" t="t" r="r" b="b"/>
            <a:pathLst>
              <a:path w="1829435" h="0">
                <a:moveTo>
                  <a:pt x="0" y="0"/>
                </a:moveTo>
                <a:lnTo>
                  <a:pt x="1829435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06627" y="9812528"/>
            <a:ext cx="160972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9914" sz="975" spc="-7">
                <a:latin typeface="Calibri"/>
                <a:cs typeface="Calibri"/>
              </a:rPr>
              <a:t>1  </a:t>
            </a:r>
            <a:r>
              <a:rPr dirty="0" sz="1000" spc="-5">
                <a:latin typeface="Calibri"/>
                <a:cs typeface="Calibri"/>
              </a:rPr>
              <a:t>Voir manuel d’utilisation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FPE.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20090" y="3715511"/>
            <a:ext cx="5715635" cy="27639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699917"/>
            <a:ext cx="6146165" cy="537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59410">
              <a:lnSpc>
                <a:spcPct val="103699"/>
              </a:lnSpc>
            </a:pPr>
            <a:r>
              <a:rPr dirty="0" sz="1100" spc="-5">
                <a:latin typeface="Times New Roman"/>
                <a:cs typeface="Times New Roman"/>
              </a:rPr>
              <a:t>La fenêtre suivante affiche la référentielle correspondante </a:t>
            </a:r>
            <a:r>
              <a:rPr dirty="0" sz="1100">
                <a:latin typeface="Times New Roman"/>
                <a:cs typeface="Times New Roman"/>
              </a:rPr>
              <a:t>à la </a:t>
            </a:r>
            <a:r>
              <a:rPr dirty="0" sz="1100" spc="-5">
                <a:latin typeface="Times New Roman"/>
                <a:cs typeface="Times New Roman"/>
              </a:rPr>
              <a:t>localité </a:t>
            </a:r>
            <a:r>
              <a:rPr dirty="0" sz="1100">
                <a:latin typeface="Times New Roman"/>
                <a:cs typeface="Times New Roman"/>
              </a:rPr>
              <a:t>à </a:t>
            </a:r>
            <a:r>
              <a:rPr dirty="0" sz="1100" spc="-5">
                <a:latin typeface="Times New Roman"/>
                <a:cs typeface="Times New Roman"/>
              </a:rPr>
              <a:t>choisir et au filtre </a:t>
            </a:r>
            <a:r>
              <a:rPr dirty="0" sz="110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recherche. 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différence entre </a:t>
            </a:r>
            <a:r>
              <a:rPr dirty="0" sz="1100">
                <a:latin typeface="Times New Roman"/>
                <a:cs typeface="Times New Roman"/>
              </a:rPr>
              <a:t>le </a:t>
            </a:r>
            <a:r>
              <a:rPr dirty="0" sz="1100" spc="-5">
                <a:latin typeface="Times New Roman"/>
                <a:cs typeface="Times New Roman"/>
              </a:rPr>
              <a:t>Tableau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bord </a:t>
            </a:r>
            <a:r>
              <a:rPr dirty="0" sz="1100" spc="-10">
                <a:latin typeface="Times New Roman"/>
                <a:cs typeface="Times New Roman"/>
              </a:rPr>
              <a:t>ZAP </a:t>
            </a:r>
            <a:r>
              <a:rPr dirty="0" sz="1100">
                <a:latin typeface="Times New Roman"/>
                <a:cs typeface="Times New Roman"/>
              </a:rPr>
              <a:t>et </a:t>
            </a:r>
            <a:r>
              <a:rPr dirty="0" sz="1100" spc="-5">
                <a:latin typeface="Times New Roman"/>
                <a:cs typeface="Times New Roman"/>
              </a:rPr>
              <a:t>celui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CISCO </a:t>
            </a:r>
            <a:r>
              <a:rPr dirty="0" sz="1100">
                <a:latin typeface="Times New Roman"/>
                <a:cs typeface="Times New Roman"/>
              </a:rPr>
              <a:t>réside </a:t>
            </a:r>
            <a:r>
              <a:rPr dirty="0" sz="1100" spc="-5">
                <a:latin typeface="Times New Roman"/>
                <a:cs typeface="Times New Roman"/>
              </a:rPr>
              <a:t>sur l’existence </a:t>
            </a:r>
            <a:r>
              <a:rPr dirty="0" sz="1100" spc="-10">
                <a:latin typeface="Times New Roman"/>
                <a:cs typeface="Times New Roman"/>
              </a:rPr>
              <a:t>ou </a:t>
            </a:r>
            <a:r>
              <a:rPr dirty="0" sz="1100">
                <a:latin typeface="Times New Roman"/>
                <a:cs typeface="Times New Roman"/>
              </a:rPr>
              <a:t>non du </a:t>
            </a:r>
            <a:r>
              <a:rPr dirty="0" sz="1100" spc="-10">
                <a:latin typeface="Times New Roman"/>
                <a:cs typeface="Times New Roman"/>
              </a:rPr>
              <a:t>ZAP </a:t>
            </a:r>
            <a:r>
              <a:rPr dirty="0" sz="1100" spc="-5">
                <a:latin typeface="Times New Roman"/>
                <a:cs typeface="Times New Roman"/>
              </a:rPr>
              <a:t>mais 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méthode reste </a:t>
            </a:r>
            <a:r>
              <a:rPr dirty="0" sz="1100">
                <a:latin typeface="Times New Roman"/>
                <a:cs typeface="Times New Roman"/>
              </a:rPr>
              <a:t>la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même.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4315139"/>
            <a:ext cx="6084570" cy="1164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299"/>
              </a:lnSpc>
            </a:pPr>
            <a:r>
              <a:rPr dirty="0" sz="1200" spc="-5" b="1">
                <a:latin typeface="Times New Roman"/>
                <a:cs typeface="Times New Roman"/>
              </a:rPr>
              <a:t>NB </a:t>
            </a:r>
            <a:r>
              <a:rPr dirty="0" sz="1100">
                <a:latin typeface="Calibri"/>
                <a:cs typeface="Calibri"/>
              </a:rPr>
              <a:t>: </a:t>
            </a:r>
            <a:r>
              <a:rPr dirty="0" sz="1200" spc="-15">
                <a:latin typeface="Times New Roman"/>
                <a:cs typeface="Times New Roman"/>
              </a:rPr>
              <a:t>Il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important de </a:t>
            </a:r>
            <a:r>
              <a:rPr dirty="0" sz="1200" spc="-5">
                <a:latin typeface="Times New Roman"/>
                <a:cs typeface="Times New Roman"/>
              </a:rPr>
              <a:t>signaler </a:t>
            </a:r>
            <a:r>
              <a:rPr dirty="0" sz="1200">
                <a:latin typeface="Times New Roman"/>
                <a:cs typeface="Times New Roman"/>
              </a:rPr>
              <a:t>que le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 bord de </a:t>
            </a:r>
            <a:r>
              <a:rPr dirty="0" sz="1200" spc="-5">
                <a:latin typeface="Times New Roman"/>
                <a:cs typeface="Times New Roman"/>
              </a:rPr>
              <a:t>toutes </a:t>
            </a:r>
            <a:r>
              <a:rPr dirty="0" sz="1200">
                <a:latin typeface="Times New Roman"/>
                <a:cs typeface="Times New Roman"/>
              </a:rPr>
              <a:t>les </a:t>
            </a:r>
            <a:r>
              <a:rPr dirty="0" sz="1200" spc="-5">
                <a:latin typeface="Times New Roman"/>
                <a:cs typeface="Times New Roman"/>
              </a:rPr>
              <a:t>écoles dans </a:t>
            </a:r>
            <a:r>
              <a:rPr dirty="0" sz="1200">
                <a:latin typeface="Times New Roman"/>
                <a:cs typeface="Times New Roman"/>
              </a:rPr>
              <a:t>une </a:t>
            </a:r>
            <a:r>
              <a:rPr dirty="0" sz="1200" spc="-10">
                <a:latin typeface="Times New Roman"/>
                <a:cs typeface="Times New Roman"/>
              </a:rPr>
              <a:t>ZAP </a:t>
            </a:r>
            <a:r>
              <a:rPr dirty="0" sz="1200" spc="-5">
                <a:latin typeface="Times New Roman"/>
                <a:cs typeface="Times New Roman"/>
              </a:rPr>
              <a:t>est </a:t>
            </a:r>
            <a:r>
              <a:rPr dirty="0" sz="1200">
                <a:latin typeface="Times New Roman"/>
                <a:cs typeface="Times New Roman"/>
              </a:rPr>
              <a:t>inclus 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leur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ZAP.</a:t>
            </a:r>
            <a:endParaRPr sz="1200">
              <a:latin typeface="Times New Roman"/>
              <a:cs typeface="Times New Roman"/>
            </a:endParaRPr>
          </a:p>
          <a:p>
            <a:pPr marL="12700" marR="175260">
              <a:lnSpc>
                <a:spcPct val="102600"/>
              </a:lnSpc>
              <a:spcBef>
                <a:spcPts val="825"/>
              </a:spcBef>
            </a:pPr>
            <a:r>
              <a:rPr dirty="0" sz="1200">
                <a:latin typeface="Times New Roman"/>
                <a:cs typeface="Times New Roman"/>
              </a:rPr>
              <a:t>Pour </a:t>
            </a:r>
            <a:r>
              <a:rPr dirty="0" sz="1200" spc="-5">
                <a:latin typeface="Times New Roman"/>
                <a:cs typeface="Times New Roman"/>
              </a:rPr>
              <a:t>valider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génération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bord, </a:t>
            </a:r>
            <a:r>
              <a:rPr dirty="0" sz="1200">
                <a:latin typeface="Times New Roman"/>
                <a:cs typeface="Times New Roman"/>
              </a:rPr>
              <a:t>cliquer sur « </a:t>
            </a:r>
            <a:r>
              <a:rPr dirty="0" sz="1200" spc="-5" b="1">
                <a:latin typeface="Times New Roman"/>
                <a:cs typeface="Times New Roman"/>
              </a:rPr>
              <a:t>Exporter </a:t>
            </a:r>
            <a:r>
              <a:rPr dirty="0" sz="1200" spc="-20">
                <a:latin typeface="Times New Roman"/>
                <a:cs typeface="Times New Roman"/>
              </a:rPr>
              <a:t>», </a:t>
            </a:r>
            <a:r>
              <a:rPr dirty="0" sz="1200">
                <a:latin typeface="Times New Roman"/>
                <a:cs typeface="Times New Roman"/>
              </a:rPr>
              <a:t>puis la boite de </a:t>
            </a:r>
            <a:r>
              <a:rPr dirty="0" sz="1200" spc="-5">
                <a:latin typeface="Times New Roman"/>
                <a:cs typeface="Times New Roman"/>
              </a:rPr>
              <a:t>dialogue  </a:t>
            </a:r>
            <a:r>
              <a:rPr dirty="0" sz="1200">
                <a:latin typeface="Times New Roman"/>
                <a:cs typeface="Times New Roman"/>
              </a:rPr>
              <a:t>suivante </a:t>
            </a:r>
            <a:r>
              <a:rPr dirty="0" sz="1200" spc="-5">
                <a:latin typeface="Times New Roman"/>
                <a:cs typeface="Times New Roman"/>
              </a:rPr>
              <a:t>s’affiche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dirty="0" sz="1200" spc="-5">
                <a:latin typeface="Times New Roman"/>
                <a:cs typeface="Times New Roman"/>
              </a:rPr>
              <a:t>Cocher </a:t>
            </a:r>
            <a:r>
              <a:rPr dirty="0" sz="1200">
                <a:latin typeface="Times New Roman"/>
                <a:cs typeface="Times New Roman"/>
              </a:rPr>
              <a:t>sur « </a:t>
            </a:r>
            <a:r>
              <a:rPr dirty="0" sz="1200" b="1">
                <a:latin typeface="Times New Roman"/>
                <a:cs typeface="Times New Roman"/>
              </a:rPr>
              <a:t>Save </a:t>
            </a:r>
            <a:r>
              <a:rPr dirty="0" sz="1200" spc="-5" b="1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» qui </a:t>
            </a:r>
            <a:r>
              <a:rPr dirty="0" sz="1200" spc="-5">
                <a:latin typeface="Times New Roman"/>
                <a:cs typeface="Times New Roman"/>
              </a:rPr>
              <a:t>signifie </a:t>
            </a:r>
            <a:r>
              <a:rPr dirty="0" sz="1200">
                <a:latin typeface="Times New Roman"/>
                <a:cs typeface="Times New Roman"/>
              </a:rPr>
              <a:t>« </a:t>
            </a:r>
            <a:r>
              <a:rPr dirty="0" sz="1200" b="1">
                <a:latin typeface="Times New Roman"/>
                <a:cs typeface="Times New Roman"/>
              </a:rPr>
              <a:t>Enregistrer </a:t>
            </a:r>
            <a:r>
              <a:rPr dirty="0" sz="1200" spc="-5" b="1">
                <a:latin typeface="Times New Roman"/>
                <a:cs typeface="Times New Roman"/>
              </a:rPr>
              <a:t>Fichier </a:t>
            </a:r>
            <a:r>
              <a:rPr dirty="0" sz="1200" spc="-20">
                <a:latin typeface="Times New Roman"/>
                <a:cs typeface="Times New Roman"/>
              </a:rPr>
              <a:t>», </a:t>
            </a:r>
            <a:r>
              <a:rPr dirty="0" sz="1200">
                <a:latin typeface="Times New Roman"/>
                <a:cs typeface="Times New Roman"/>
              </a:rPr>
              <a:t>puis </a:t>
            </a:r>
            <a:r>
              <a:rPr dirty="0" sz="1200" spc="-5">
                <a:latin typeface="Times New Roman"/>
                <a:cs typeface="Times New Roman"/>
              </a:rPr>
              <a:t>cliquer </a:t>
            </a:r>
            <a:r>
              <a:rPr dirty="0" sz="1200">
                <a:latin typeface="Times New Roman"/>
                <a:cs typeface="Times New Roman"/>
              </a:rPr>
              <a:t>sur « </a:t>
            </a:r>
            <a:r>
              <a:rPr dirty="0" sz="1200" b="1">
                <a:latin typeface="Times New Roman"/>
                <a:cs typeface="Times New Roman"/>
              </a:rPr>
              <a:t>ok</a:t>
            </a:r>
            <a:r>
              <a:rPr dirty="0" sz="1200" spc="90" b="1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».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7582072"/>
            <a:ext cx="5965190" cy="769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099"/>
              </a:lnSpc>
            </a:pPr>
            <a:r>
              <a:rPr dirty="0" sz="1200">
                <a:latin typeface="Times New Roman"/>
                <a:cs typeface="Times New Roman"/>
              </a:rPr>
              <a:t>Vous </a:t>
            </a:r>
            <a:r>
              <a:rPr dirty="0" sz="1200" spc="-5">
                <a:latin typeface="Times New Roman"/>
                <a:cs typeface="Times New Roman"/>
              </a:rPr>
              <a:t>trouverez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fichier </a:t>
            </a:r>
            <a:r>
              <a:rPr dirty="0" sz="1200">
                <a:latin typeface="Times New Roman"/>
                <a:cs typeface="Times New Roman"/>
              </a:rPr>
              <a:t>sous Excel nommé </a:t>
            </a:r>
            <a:r>
              <a:rPr dirty="0" sz="1200" spc="-5" b="1">
                <a:latin typeface="Times New Roman"/>
                <a:cs typeface="Times New Roman"/>
              </a:rPr>
              <a:t>TDB_NOMZAP</a:t>
            </a:r>
            <a:r>
              <a:rPr dirty="0" sz="1200" spc="-5">
                <a:latin typeface="Times New Roman"/>
                <a:cs typeface="Times New Roman"/>
              </a:rPr>
              <a:t>.</a:t>
            </a:r>
            <a:r>
              <a:rPr dirty="0" sz="1200" spc="-5" b="1">
                <a:latin typeface="Times New Roman"/>
                <a:cs typeface="Times New Roman"/>
              </a:rPr>
              <a:t>xlsm </a:t>
            </a:r>
            <a:r>
              <a:rPr dirty="0" sz="1200">
                <a:latin typeface="Times New Roman"/>
                <a:cs typeface="Times New Roman"/>
              </a:rPr>
              <a:t>pour les </a:t>
            </a:r>
            <a:r>
              <a:rPr dirty="0" sz="1200" spc="-5">
                <a:latin typeface="Times New Roman"/>
                <a:cs typeface="Times New Roman"/>
              </a:rPr>
              <a:t>ZAP </a:t>
            </a:r>
            <a:r>
              <a:rPr dirty="0" sz="1200">
                <a:latin typeface="Times New Roman"/>
                <a:cs typeface="Times New Roman"/>
              </a:rPr>
              <a:t>et  </a:t>
            </a:r>
            <a:r>
              <a:rPr dirty="0" sz="1200" spc="-5" b="1">
                <a:latin typeface="Times New Roman"/>
                <a:cs typeface="Times New Roman"/>
              </a:rPr>
              <a:t>CODECISCO_NOMCISCO.xlsm </a:t>
            </a:r>
            <a:r>
              <a:rPr dirty="0" sz="1200">
                <a:latin typeface="Times New Roman"/>
                <a:cs typeface="Times New Roman"/>
              </a:rPr>
              <a:t>pour la </a:t>
            </a:r>
            <a:r>
              <a:rPr dirty="0" sz="1200" spc="-5">
                <a:latin typeface="Times New Roman"/>
                <a:cs typeface="Times New Roman"/>
              </a:rPr>
              <a:t>CISCO dans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dossier </a:t>
            </a:r>
            <a:r>
              <a:rPr dirty="0" sz="1200">
                <a:latin typeface="Times New Roman"/>
                <a:cs typeface="Times New Roman"/>
              </a:rPr>
              <a:t>de votre </a:t>
            </a:r>
            <a:r>
              <a:rPr dirty="0" sz="1200" spc="-5" b="1">
                <a:latin typeface="Times New Roman"/>
                <a:cs typeface="Times New Roman"/>
              </a:rPr>
              <a:t>téléchargement </a:t>
            </a:r>
            <a:r>
              <a:rPr dirty="0" sz="1200">
                <a:latin typeface="Times New Roman"/>
                <a:cs typeface="Times New Roman"/>
              </a:rPr>
              <a:t>ou  </a:t>
            </a:r>
            <a:r>
              <a:rPr dirty="0" sz="1200" b="1" i="1">
                <a:latin typeface="Times New Roman"/>
                <a:cs typeface="Times New Roman"/>
              </a:rPr>
              <a:t>download </a:t>
            </a:r>
            <a:r>
              <a:rPr dirty="0" sz="1200" spc="-5">
                <a:latin typeface="Times New Roman"/>
                <a:cs typeface="Times New Roman"/>
              </a:rPr>
              <a:t>accessible également </a:t>
            </a:r>
            <a:r>
              <a:rPr dirty="0" sz="1200">
                <a:latin typeface="Times New Roman"/>
                <a:cs typeface="Times New Roman"/>
              </a:rPr>
              <a:t>à </a:t>
            </a:r>
            <a:r>
              <a:rPr dirty="0" sz="1200" spc="-5">
                <a:latin typeface="Times New Roman"/>
                <a:cs typeface="Times New Roman"/>
              </a:rPr>
              <a:t>partir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l’onglet supérieur droite </a:t>
            </a:r>
            <a:r>
              <a:rPr dirty="0" sz="1200">
                <a:latin typeface="Times New Roman"/>
                <a:cs typeface="Times New Roman"/>
              </a:rPr>
              <a:t>du </a:t>
            </a:r>
            <a:r>
              <a:rPr dirty="0" sz="1200" spc="-5">
                <a:latin typeface="Times New Roman"/>
                <a:cs typeface="Times New Roman"/>
              </a:rPr>
              <a:t>Firefox comme </a:t>
            </a:r>
            <a:r>
              <a:rPr dirty="0" sz="1200">
                <a:latin typeface="Times New Roman"/>
                <a:cs typeface="Times New Roman"/>
              </a:rPr>
              <a:t>indiqué </a:t>
            </a:r>
            <a:r>
              <a:rPr dirty="0" sz="1200" spc="-5">
                <a:latin typeface="Times New Roman"/>
                <a:cs typeface="Times New Roman"/>
              </a:rPr>
              <a:t>au  schéma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suivant.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33194" y="5485383"/>
            <a:ext cx="3657600" cy="21126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56689" y="1340484"/>
            <a:ext cx="4294505" cy="24123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7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06627" y="2975990"/>
            <a:ext cx="6064885" cy="182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Pour </a:t>
            </a:r>
            <a:r>
              <a:rPr dirty="0" sz="1100" spc="-5">
                <a:latin typeface="Times New Roman"/>
                <a:cs typeface="Times New Roman"/>
              </a:rPr>
              <a:t>ouvrir le fichier téléchargé, </a:t>
            </a:r>
            <a:r>
              <a:rPr dirty="0" sz="1100">
                <a:latin typeface="Times New Roman"/>
                <a:cs typeface="Times New Roman"/>
              </a:rPr>
              <a:t>il </a:t>
            </a:r>
            <a:r>
              <a:rPr dirty="0" sz="1100" spc="-5">
                <a:latin typeface="Times New Roman"/>
                <a:cs typeface="Times New Roman"/>
              </a:rPr>
              <a:t>est </a:t>
            </a:r>
            <a:r>
              <a:rPr dirty="0" sz="1100">
                <a:latin typeface="Times New Roman"/>
                <a:cs typeface="Times New Roman"/>
              </a:rPr>
              <a:t>convenable de </a:t>
            </a:r>
            <a:r>
              <a:rPr dirty="0" sz="1100" spc="-5">
                <a:latin typeface="Times New Roman"/>
                <a:cs typeface="Times New Roman"/>
              </a:rPr>
              <a:t>l’ouvrir avec </a:t>
            </a:r>
            <a:r>
              <a:rPr dirty="0" sz="1100">
                <a:latin typeface="Times New Roman"/>
                <a:cs typeface="Times New Roman"/>
              </a:rPr>
              <a:t>« </a:t>
            </a:r>
            <a:r>
              <a:rPr dirty="0" sz="1100" b="1">
                <a:latin typeface="Times New Roman"/>
                <a:cs typeface="Times New Roman"/>
              </a:rPr>
              <a:t>OFFICE </a:t>
            </a:r>
            <a:r>
              <a:rPr dirty="0" sz="1100" spc="-5" b="1">
                <a:latin typeface="Times New Roman"/>
                <a:cs typeface="Times New Roman"/>
              </a:rPr>
              <a:t>2013</a:t>
            </a:r>
            <a:r>
              <a:rPr dirty="0" sz="1100" spc="-5">
                <a:latin typeface="Times New Roman"/>
                <a:cs typeface="Times New Roman"/>
              </a:rPr>
              <a:t>» </a:t>
            </a:r>
            <a:r>
              <a:rPr dirty="0" sz="1100">
                <a:latin typeface="Times New Roman"/>
                <a:cs typeface="Times New Roman"/>
              </a:rPr>
              <a:t>et </a:t>
            </a:r>
            <a:r>
              <a:rPr dirty="0" sz="1100" spc="-5">
                <a:latin typeface="Times New Roman"/>
                <a:cs typeface="Times New Roman"/>
              </a:rPr>
              <a:t>valider par </a:t>
            </a:r>
            <a:r>
              <a:rPr dirty="0" sz="1100">
                <a:latin typeface="Times New Roman"/>
                <a:cs typeface="Times New Roman"/>
              </a:rPr>
              <a:t>« </a:t>
            </a:r>
            <a:r>
              <a:rPr dirty="0" sz="1100" b="1">
                <a:latin typeface="Times New Roman"/>
                <a:cs typeface="Times New Roman"/>
              </a:rPr>
              <a:t>Oui</a:t>
            </a:r>
            <a:r>
              <a:rPr dirty="0" sz="1100" spc="125" b="1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»,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4539614"/>
            <a:ext cx="6147435" cy="2513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puis </a:t>
            </a:r>
            <a:r>
              <a:rPr dirty="0" sz="1100" spc="-5">
                <a:latin typeface="Times New Roman"/>
                <a:cs typeface="Times New Roman"/>
              </a:rPr>
              <a:t>cliquer sur </a:t>
            </a:r>
            <a:r>
              <a:rPr dirty="0" sz="1100">
                <a:latin typeface="Times New Roman"/>
                <a:cs typeface="Times New Roman"/>
              </a:rPr>
              <a:t>« </a:t>
            </a:r>
            <a:r>
              <a:rPr dirty="0" sz="1100" spc="-5" b="1">
                <a:latin typeface="Times New Roman"/>
                <a:cs typeface="Times New Roman"/>
              </a:rPr>
              <a:t>ACTIVER </a:t>
            </a:r>
            <a:r>
              <a:rPr dirty="0" sz="1100" b="1">
                <a:latin typeface="Times New Roman"/>
                <a:cs typeface="Times New Roman"/>
              </a:rPr>
              <a:t>LE </a:t>
            </a:r>
            <a:r>
              <a:rPr dirty="0" sz="1100" spc="-5" b="1">
                <a:latin typeface="Times New Roman"/>
                <a:cs typeface="Times New Roman"/>
              </a:rPr>
              <a:t>CONTENU </a:t>
            </a:r>
            <a:r>
              <a:rPr dirty="0" sz="1100">
                <a:latin typeface="Times New Roman"/>
                <a:cs typeface="Times New Roman"/>
              </a:rPr>
              <a:t>» dans la </a:t>
            </a:r>
            <a:r>
              <a:rPr dirty="0" sz="1100" spc="-5">
                <a:latin typeface="Times New Roman"/>
                <a:cs typeface="Times New Roman"/>
              </a:rPr>
              <a:t>partie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haute.</a:t>
            </a:r>
            <a:endParaRPr sz="1100">
              <a:latin typeface="Times New Roman"/>
              <a:cs typeface="Times New Roman"/>
            </a:endParaRPr>
          </a:p>
          <a:p>
            <a:pPr marL="12700" marR="11430">
              <a:lnSpc>
                <a:spcPts val="1380"/>
              </a:lnSpc>
              <a:spcBef>
                <a:spcPts val="930"/>
              </a:spcBef>
            </a:pPr>
            <a:r>
              <a:rPr dirty="0" sz="1200" spc="-5">
                <a:latin typeface="Times New Roman"/>
                <a:cs typeface="Times New Roman"/>
              </a:rPr>
              <a:t>Quelle est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fréquence </a:t>
            </a:r>
            <a:r>
              <a:rPr dirty="0" sz="1200" spc="5">
                <a:latin typeface="Times New Roman"/>
                <a:cs typeface="Times New Roman"/>
              </a:rPr>
              <a:t>ou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périodicité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la production du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 spc="5">
                <a:latin typeface="Times New Roman"/>
                <a:cs typeface="Times New Roman"/>
              </a:rPr>
              <a:t>de </a:t>
            </a:r>
            <a:r>
              <a:rPr dirty="0" sz="1200">
                <a:latin typeface="Times New Roman"/>
                <a:cs typeface="Times New Roman"/>
              </a:rPr>
              <a:t>bord ? Et qui </a:t>
            </a:r>
            <a:r>
              <a:rPr dirty="0" sz="1200" spc="-5">
                <a:latin typeface="Times New Roman"/>
                <a:cs typeface="Times New Roman"/>
              </a:rPr>
              <a:t>est chargé </a:t>
            </a:r>
            <a:r>
              <a:rPr dirty="0" sz="1200">
                <a:latin typeface="Times New Roman"/>
                <a:cs typeface="Times New Roman"/>
              </a:rPr>
              <a:t>de  son </a:t>
            </a:r>
            <a:r>
              <a:rPr dirty="0" sz="1200" spc="-5">
                <a:latin typeface="Times New Roman"/>
                <a:cs typeface="Times New Roman"/>
              </a:rPr>
              <a:t>élaboration, </a:t>
            </a:r>
            <a:r>
              <a:rPr dirty="0" sz="1200">
                <a:latin typeface="Times New Roman"/>
                <a:cs typeface="Times New Roman"/>
              </a:rPr>
              <a:t>comment, quand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où?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90"/>
              </a:spcBef>
            </a:pPr>
            <a:r>
              <a:rPr dirty="0" sz="1200" spc="-10">
                <a:latin typeface="Times New Roman"/>
                <a:cs typeface="Times New Roman"/>
              </a:rPr>
              <a:t>La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mise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à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jour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du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tableau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bord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devrait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faire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annuellement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conjointement</a:t>
            </a:r>
            <a:r>
              <a:rPr dirty="0" sz="1200" spc="-5">
                <a:latin typeface="Times New Roman"/>
                <a:cs typeface="Times New Roman"/>
              </a:rPr>
              <a:t> entre XXX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YYY,  </a:t>
            </a:r>
            <a:r>
              <a:rPr dirty="0" sz="1200">
                <a:latin typeface="Times New Roman"/>
                <a:cs typeface="Times New Roman"/>
              </a:rPr>
              <a:t>il doit </a:t>
            </a:r>
            <a:r>
              <a:rPr dirty="0" sz="1200" spc="-5">
                <a:latin typeface="Times New Roman"/>
                <a:cs typeface="Times New Roman"/>
              </a:rPr>
              <a:t>être  </a:t>
            </a:r>
            <a:r>
              <a:rPr dirty="0" sz="1200">
                <a:latin typeface="Times New Roman"/>
                <a:cs typeface="Times New Roman"/>
              </a:rPr>
              <a:t>disponible </a:t>
            </a:r>
            <a:r>
              <a:rPr dirty="0" sz="1200" spc="-5">
                <a:latin typeface="Times New Roman"/>
                <a:cs typeface="Times New Roman"/>
              </a:rPr>
              <a:t>au </a:t>
            </a:r>
            <a:r>
              <a:rPr dirty="0" sz="1200">
                <a:latin typeface="Times New Roman"/>
                <a:cs typeface="Times New Roman"/>
              </a:rPr>
              <a:t>plus </a:t>
            </a:r>
            <a:r>
              <a:rPr dirty="0" sz="1200" spc="-5">
                <a:latin typeface="Times New Roman"/>
                <a:cs typeface="Times New Roman"/>
              </a:rPr>
              <a:t>tard deux </a:t>
            </a:r>
            <a:r>
              <a:rPr dirty="0" sz="1200">
                <a:latin typeface="Times New Roman"/>
                <a:cs typeface="Times New Roman"/>
              </a:rPr>
              <a:t>mois </a:t>
            </a:r>
            <a:r>
              <a:rPr dirty="0" sz="1200" spc="-5">
                <a:latin typeface="Times New Roman"/>
                <a:cs typeface="Times New Roman"/>
              </a:rPr>
              <a:t>avant chaque </a:t>
            </a:r>
            <a:r>
              <a:rPr dirty="0" sz="1200">
                <a:latin typeface="Times New Roman"/>
                <a:cs typeface="Times New Roman"/>
              </a:rPr>
              <a:t>rentrée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scolaire.</a:t>
            </a:r>
            <a:endParaRPr sz="1200">
              <a:latin typeface="Times New Roman"/>
              <a:cs typeface="Times New Roman"/>
            </a:endParaRPr>
          </a:p>
          <a:p>
            <a:pPr marL="12700" marR="10795">
              <a:lnSpc>
                <a:spcPct val="104200"/>
              </a:lnSpc>
              <a:spcBef>
                <a:spcPts val="660"/>
              </a:spcBef>
            </a:pPr>
            <a:r>
              <a:rPr dirty="0" sz="1200" spc="-1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production </a:t>
            </a:r>
            <a:r>
              <a:rPr dirty="0" sz="1200">
                <a:latin typeface="Times New Roman"/>
                <a:cs typeface="Times New Roman"/>
              </a:rPr>
              <a:t>du tableau de bord suit </a:t>
            </a:r>
            <a:r>
              <a:rPr dirty="0" sz="1200" spc="-5">
                <a:latin typeface="Times New Roman"/>
                <a:cs typeface="Times New Roman"/>
              </a:rPr>
              <a:t>des étapes </a:t>
            </a:r>
            <a:r>
              <a:rPr dirty="0" sz="1200">
                <a:latin typeface="Times New Roman"/>
                <a:cs typeface="Times New Roman"/>
              </a:rPr>
              <a:t>dont une ou plusieurs </a:t>
            </a:r>
            <a:r>
              <a:rPr dirty="0" sz="1200" spc="-5">
                <a:latin typeface="Times New Roman"/>
                <a:cs typeface="Times New Roman"/>
              </a:rPr>
              <a:t>entité(s) est </a:t>
            </a:r>
            <a:r>
              <a:rPr dirty="0" sz="1200">
                <a:latin typeface="Times New Roman"/>
                <a:cs typeface="Times New Roman"/>
              </a:rPr>
              <a:t>(sont)  </a:t>
            </a:r>
            <a:r>
              <a:rPr dirty="0" sz="1200" spc="-5">
                <a:latin typeface="Times New Roman"/>
                <a:cs typeface="Times New Roman"/>
              </a:rPr>
              <a:t>responsable(s). </a:t>
            </a:r>
            <a:r>
              <a:rPr dirty="0" sz="1200" spc="-10">
                <a:latin typeface="Times New Roman"/>
                <a:cs typeface="Times New Roman"/>
              </a:rPr>
              <a:t>Les </a:t>
            </a:r>
            <a:r>
              <a:rPr dirty="0" sz="1200">
                <a:latin typeface="Times New Roman"/>
                <a:cs typeface="Times New Roman"/>
              </a:rPr>
              <a:t>rôles de </a:t>
            </a:r>
            <a:r>
              <a:rPr dirty="0" sz="1200" spc="-5">
                <a:latin typeface="Times New Roman"/>
                <a:cs typeface="Times New Roman"/>
              </a:rPr>
              <a:t>ces entités </a:t>
            </a:r>
            <a:r>
              <a:rPr dirty="0" sz="1200">
                <a:latin typeface="Times New Roman"/>
                <a:cs typeface="Times New Roman"/>
              </a:rPr>
              <a:t>responsables sont stipulés </a:t>
            </a:r>
            <a:r>
              <a:rPr dirty="0" sz="1200" spc="-5">
                <a:latin typeface="Times New Roman"/>
                <a:cs typeface="Times New Roman"/>
              </a:rPr>
              <a:t>dans </a:t>
            </a:r>
            <a:r>
              <a:rPr dirty="0" sz="1200">
                <a:latin typeface="Times New Roman"/>
                <a:cs typeface="Times New Roman"/>
              </a:rPr>
              <a:t>le </a:t>
            </a:r>
            <a:r>
              <a:rPr dirty="0" sz="1200" spc="-5">
                <a:latin typeface="Times New Roman"/>
                <a:cs typeface="Times New Roman"/>
              </a:rPr>
              <a:t>schéma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suivant</a:t>
            </a:r>
            <a:r>
              <a:rPr dirty="0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84912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MATRICE DE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RESPONSABILITES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b="1">
                <a:latin typeface="Calibri"/>
                <a:cs typeface="Calibri"/>
              </a:rPr>
              <a:t>1.   </a:t>
            </a:r>
            <a:r>
              <a:rPr dirty="0" sz="1200" spc="-5" b="1">
                <a:latin typeface="Calibri"/>
                <a:cs typeface="Calibri"/>
              </a:rPr>
              <a:t>PHASE DE PREPARATION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9456" y="7044816"/>
          <a:ext cx="7124700" cy="2710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3818"/>
                <a:gridCol w="2604897"/>
                <a:gridCol w="905509"/>
                <a:gridCol w="1260729"/>
                <a:gridCol w="1260601"/>
              </a:tblGrid>
              <a:tr h="166497">
                <a:tc>
                  <a:txBody>
                    <a:bodyPr/>
                    <a:lstStyle/>
                    <a:p>
                      <a:pPr marL="17335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ACTIVITES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TACHES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ENTITES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7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RESPONSABLES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DATE</a:t>
                      </a:r>
                      <a:r>
                        <a:rPr dirty="0" sz="11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BUTOIR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78740" marR="73025" indent="-1270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Conception,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production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Réactualisation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70"/>
                        </a:lnSpc>
                        <a:spcBef>
                          <a:spcPts val="12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7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Impression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fiches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829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  DREN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93444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  SPS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60"/>
                        </a:lnSpc>
                        <a:spcBef>
                          <a:spcPts val="6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3664" marR="107314" indent="39370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Collecte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données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408305">
                        <a:lnSpc>
                          <a:spcPts val="1260"/>
                        </a:lnSpc>
                        <a:spcBef>
                          <a:spcPts val="13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Distribution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formation sur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  remplissage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 aux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9065">
                        <a:lnSpc>
                          <a:spcPts val="1260"/>
                        </a:lnSpc>
                        <a:spcBef>
                          <a:spcPts val="13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6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60045">
                        <a:lnSpc>
                          <a:spcPts val="1260"/>
                        </a:lnSpc>
                        <a:spcBef>
                          <a:spcPts val="13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Distribution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formation sur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  remplissage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 aux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SPS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445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906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30860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Distribution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formation sur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  remplissage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 aux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3939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3906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93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8732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Distribution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formation sur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  remplissage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 aux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directeurs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d’école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Chefs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18770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Rentrée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st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720090" y="720089"/>
            <a:ext cx="5701030" cy="2145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34389" y="3343401"/>
            <a:ext cx="5144770" cy="12090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7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9456" y="719327"/>
          <a:ext cx="7124700" cy="9067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3818"/>
                <a:gridCol w="2604897"/>
                <a:gridCol w="905509"/>
                <a:gridCol w="1260729"/>
                <a:gridCol w="1260601"/>
              </a:tblGrid>
              <a:tr h="811021">
                <a:tc rowSpan="3">
                  <a:txBody>
                    <a:bodyPr/>
                    <a:lstStyle/>
                    <a:p>
                      <a:pPr/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2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Remplissage des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649605">
                        <a:lnSpc>
                          <a:spcPts val="126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Vérification 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fiabilité,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cohérence 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52070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dument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remplies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92075">
                        <a:lnSpc>
                          <a:spcPct val="959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Directeur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d’école,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Président  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6675" marR="13144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6926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60706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Vérification 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l’exhaustivité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remplissage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fiches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6496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Vérification 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fiabilité,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cohérence 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données.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413384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 écoles  remplies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Chefs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99390">
                        <a:lnSpc>
                          <a:spcPct val="95700"/>
                        </a:lnSpc>
                        <a:spcBef>
                          <a:spcPts val="6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Retour à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CISCO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plus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tard 02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 la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Contrôle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fiches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parvenues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ainsi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467359">
                        <a:lnSpc>
                          <a:spcPct val="96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que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l’exhaustivité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remplissage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Vérification 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fiabilité,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cohérence 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23939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15430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02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13664" marR="66040" indent="-43180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Traitement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données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89255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 STD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(DREN/CISCO)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logiciel mis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jour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DPE/DTIC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21920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01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avant 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65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76200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Saisie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données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nettoyage 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(renvoi  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fiches aux 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écoles 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pour 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correction  si</a:t>
                      </a:r>
                      <a:r>
                        <a:rPr dirty="0" sz="900" spc="-6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besoin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5430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04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92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5405" marR="520065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Contrôle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données à tous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les  niveaux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hiérarchiques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38290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 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525780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PE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SPS/ATI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19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6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programmation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/ATI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6675" marR="154305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05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56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39065">
                        <a:lnSpc>
                          <a:spcPts val="1260"/>
                        </a:lnSpc>
                        <a:spcBef>
                          <a:spcPts val="5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Consolidation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 saisies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niveau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SPS/ATI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3462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54305">
                        <a:lnSpc>
                          <a:spcPts val="1260"/>
                        </a:lnSpc>
                        <a:spcBef>
                          <a:spcPts val="5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05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66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91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0447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Consolidation, nettoyage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validation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données au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niveau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central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DPE/DTIC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54305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06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mois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4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80645" marR="73025" indent="-2540">
                        <a:lnSpc>
                          <a:spcPct val="96100"/>
                        </a:lnSpc>
                        <a:spcBef>
                          <a:spcPts val="87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Collecte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traitement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données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examen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449580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liste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candidats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  centre</a:t>
                      </a:r>
                      <a:r>
                        <a:rPr dirty="0" sz="11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d’écrit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Directeur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d’école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1295">
                        <a:lnSpc>
                          <a:spcPts val="1260"/>
                        </a:lnSpc>
                        <a:spcBef>
                          <a:spcPts val="2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Pendant la  période  d’inscription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924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5405" marR="148590">
                        <a:lnSpc>
                          <a:spcPct val="959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Saisie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listes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candidats inscrits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CEPE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dans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base examen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pour  tous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les centres (informatisés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non)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ct val="95900"/>
                        </a:lnSpc>
                        <a:spcBef>
                          <a:spcPts val="6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Adj</a:t>
                      </a:r>
                      <a:r>
                        <a:rPr dirty="0" sz="11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6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Pendant la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phase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2550">
                        <a:lnSpc>
                          <a:spcPct val="958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préparation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(dès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fermeture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registre)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11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5405" marR="62865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Fusion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codes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établissement utilisés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dans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FPE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ceux de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ct val="96000"/>
                        </a:lnSpc>
                        <a:spcBef>
                          <a:spcPts val="60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Adj</a:t>
                      </a:r>
                      <a:r>
                        <a:rPr dirty="0" sz="11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2550">
                        <a:lnSpc>
                          <a:spcPts val="1260"/>
                        </a:lnSpc>
                        <a:spcBef>
                          <a:spcPts val="2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Pendant la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phase  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préparation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0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l’examen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(dès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38608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fermeture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registre)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194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Saisie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notes 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candidats au  CEPE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pour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les centres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informatisés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(logiciel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CEPE)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pédagogie/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12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Date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session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registres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notes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77787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 pour les centres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non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informatisés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67310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centre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correction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2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Pendant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session 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72085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Contrôle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vérification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registre des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notes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066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Pendant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session 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47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4193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Saisie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notes 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centres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non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informatisés dans la même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base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que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24892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les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centres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informatisés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nettoyage  de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ces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ts val="1260"/>
                        </a:lnSpc>
                        <a:spcBef>
                          <a:spcPts val="65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pédagogie/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255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742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 semaines</a:t>
                      </a:r>
                      <a:r>
                        <a:rPr dirty="0" sz="1100" spc="-9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publication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résultats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7</a:t>
            </a:fld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9456" y="719327"/>
          <a:ext cx="7124700" cy="3413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3818"/>
                <a:gridCol w="2604897"/>
                <a:gridCol w="905509"/>
                <a:gridCol w="1260729"/>
                <a:gridCol w="1260601"/>
              </a:tblGrid>
              <a:tr h="649477">
                <a:tc rowSpan="2">
                  <a:txBody>
                    <a:bodyPr/>
                    <a:lstStyle/>
                    <a:p>
                      <a:pPr/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172085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données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saisies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49250">
                        <a:lnSpc>
                          <a:spcPct val="96000"/>
                        </a:lnSpc>
                        <a:spcBef>
                          <a:spcPts val="60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pédagogie/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25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 semaines</a:t>
                      </a:r>
                      <a:r>
                        <a:rPr dirty="0" sz="1100" spc="-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ct val="9590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publication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résultats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076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5405" marR="203200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Consolidation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tous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les  niveaux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38290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 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8279">
                        <a:lnSpc>
                          <a:spcPts val="1270"/>
                        </a:lnSpc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PE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F/D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SPS/SEF/ATI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6794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Programmation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Pédagogie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/ATI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 semaines</a:t>
                      </a:r>
                      <a:r>
                        <a:rPr dirty="0" sz="1100" spc="-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publication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résultats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77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 marL="76200" marR="69215">
                        <a:lnSpc>
                          <a:spcPct val="95900"/>
                        </a:lnSpc>
                        <a:spcBef>
                          <a:spcPts val="105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Intégration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données  examens et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démographiqu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es à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base  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149860">
                        <a:lnSpc>
                          <a:spcPts val="126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Préparation 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données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démographiques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MEN/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INSTAT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742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 semaines</a:t>
                      </a:r>
                      <a:r>
                        <a:rPr dirty="0" sz="1100" spc="-95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publication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résultats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389255">
                        <a:lnSpc>
                          <a:spcPts val="126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Préparation 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renvoi des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données  examens aux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</a:t>
                      </a:r>
                      <a:r>
                        <a:rPr dirty="0" sz="11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20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 semaines</a:t>
                      </a:r>
                      <a:r>
                        <a:rPr dirty="0" sz="1100" spc="-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publication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résultats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349250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Intégration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ces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données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dans la  base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8290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 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SPS/ATI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35687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Prog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CISCO/ ATI  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 semaines</a:t>
                      </a:r>
                      <a:r>
                        <a:rPr dirty="0" sz="1100" spc="-10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après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66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publication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résultats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l’examen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BEPC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7</a:t>
            </a:fld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5532" y="4408550"/>
            <a:ext cx="2030095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2.  PHASE DE</a:t>
            </a:r>
            <a:r>
              <a:rPr dirty="0" sz="1400" spc="5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PRODUCTION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19456" y="4635119"/>
          <a:ext cx="7124700" cy="4228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3818"/>
                <a:gridCol w="2604897"/>
                <a:gridCol w="905509"/>
                <a:gridCol w="1260729"/>
                <a:gridCol w="1260601"/>
              </a:tblGrid>
              <a:tr h="166115">
                <a:tc>
                  <a:txBody>
                    <a:bodyPr/>
                    <a:lstStyle/>
                    <a:p>
                      <a:pPr marL="17335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ACTIVITES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TACHES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ENTITES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7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RESPONSABLES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DATE</a:t>
                      </a:r>
                      <a:r>
                        <a:rPr dirty="0" sz="11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BUTOIR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478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26364" marR="119380">
                        <a:lnSpc>
                          <a:spcPts val="126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Production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dispatching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10985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Génération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ct val="96000"/>
                        </a:lnSpc>
                        <a:spcBef>
                          <a:spcPts val="60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683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00025">
                        <a:lnSpc>
                          <a:spcPts val="1260"/>
                        </a:lnSpc>
                        <a:spcBef>
                          <a:spcPts val="2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2  semaines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 la</a:t>
                      </a:r>
                      <a:r>
                        <a:rPr dirty="0" sz="11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078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Vérification des données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manquantes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226695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aberrantes dans le TDB (fichier  Excel)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par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rapport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bases (FPE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examens)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85725">
                        <a:lnSpc>
                          <a:spcPts val="126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Correction par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rapport aux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bases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Génération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TdB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CISCO,ZAP-Ecole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ct val="95800"/>
                        </a:lnSpc>
                        <a:spcBef>
                          <a:spcPts val="6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et</a:t>
                      </a:r>
                      <a:r>
                        <a:rPr dirty="0" sz="11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200025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semaines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 la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5405" marR="342900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Mise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en forme 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mise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en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TdB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et 1  semaine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80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1620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Impression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CISCO*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(6  exemplaires)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ZAP**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(5 exemplaires)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1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18732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Ecole***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(3 exemplaires),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TdB FEFFI****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(2  exemplaires)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en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couleur,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format</a:t>
                      </a:r>
                      <a:r>
                        <a:rPr dirty="0" sz="1100" spc="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55880">
                        <a:lnSpc>
                          <a:spcPct val="95800"/>
                        </a:lnSpc>
                        <a:spcBef>
                          <a:spcPts val="1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(DREN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si la  CISCO n’a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pas 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été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dotée  d’imprimante</a:t>
                      </a:r>
                      <a:r>
                        <a:rPr dirty="0" sz="8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A3)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et 1  semaine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16573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Dispatching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Ecole,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 imprimés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et 1  semaine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57505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Dispatching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Ecole,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TdB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 imprimés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aux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écoles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06627" y="8854693"/>
            <a:ext cx="4805680" cy="1044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(*)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03 ex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pour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la DREN (Directeur, SPS, SEF) et 03 ex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pour le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CISCO (Chef, Prog,</a:t>
            </a:r>
            <a:r>
              <a:rPr dirty="0" sz="1100" spc="60" b="1" i="1">
                <a:solidFill>
                  <a:srgbClr val="868185"/>
                </a:solidFill>
                <a:latin typeface="Calibri"/>
                <a:cs typeface="Calibri"/>
              </a:rPr>
              <a:t> </a:t>
            </a:r>
            <a:r>
              <a:rPr dirty="0" sz="1100" spc="-10" b="1" i="1">
                <a:solidFill>
                  <a:srgbClr val="868185"/>
                </a:solidFill>
                <a:latin typeface="Calibri"/>
                <a:cs typeface="Calibri"/>
              </a:rPr>
              <a:t>Péd)</a:t>
            </a:r>
            <a:endParaRPr sz="1100">
              <a:latin typeface="Calibri"/>
              <a:cs typeface="Calibri"/>
            </a:endParaRPr>
          </a:p>
          <a:p>
            <a:pPr marL="12700" marR="194945">
              <a:lnSpc>
                <a:spcPts val="2260"/>
              </a:lnSpc>
              <a:spcBef>
                <a:spcPts val="215"/>
              </a:spcBef>
            </a:pP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(**) 02 ex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pour la ZAP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(CZAP, affichage) et 03 ex pour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la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CISCO (Chef, Prog, </a:t>
            </a:r>
            <a:r>
              <a:rPr dirty="0" sz="1100" spc="-10" b="1" i="1">
                <a:solidFill>
                  <a:srgbClr val="868185"/>
                </a:solidFill>
                <a:latin typeface="Calibri"/>
                <a:cs typeface="Calibri"/>
              </a:rPr>
              <a:t>Péd) 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(***)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01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ex pour la ZAP,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02 pour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école (Directeur,</a:t>
            </a:r>
            <a:r>
              <a:rPr dirty="0" sz="1100" spc="25" b="1" i="1">
                <a:solidFill>
                  <a:srgbClr val="868185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affichage)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(****)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02 ex </a:t>
            </a:r>
            <a:r>
              <a:rPr dirty="0" sz="1100" b="1" i="1">
                <a:solidFill>
                  <a:srgbClr val="868185"/>
                </a:solidFill>
                <a:latin typeface="Calibri"/>
                <a:cs typeface="Calibri"/>
              </a:rPr>
              <a:t>pour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école (FEFFI,</a:t>
            </a:r>
            <a:r>
              <a:rPr dirty="0" sz="1100" spc="-60" b="1" i="1">
                <a:solidFill>
                  <a:srgbClr val="868185"/>
                </a:solidFill>
                <a:latin typeface="Calibri"/>
                <a:cs typeface="Calibri"/>
              </a:rPr>
              <a:t> </a:t>
            </a:r>
            <a:r>
              <a:rPr dirty="0" sz="1100" spc="-5" b="1" i="1">
                <a:solidFill>
                  <a:srgbClr val="868185"/>
                </a:solidFill>
                <a:latin typeface="Calibri"/>
                <a:cs typeface="Calibri"/>
              </a:rPr>
              <a:t>affichage)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3303" y="10211485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4742" y="0"/>
                </a:moveTo>
                <a:lnTo>
                  <a:pt x="18923" y="18961"/>
                </a:lnTo>
                <a:lnTo>
                  <a:pt x="0" y="94805"/>
                </a:lnTo>
                <a:lnTo>
                  <a:pt x="94742" y="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849744" y="10031971"/>
            <a:ext cx="368300" cy="274320"/>
          </a:xfrm>
          <a:custGeom>
            <a:avLst/>
            <a:gdLst/>
            <a:ahLst/>
            <a:cxnLst/>
            <a:rect l="l" t="t" r="r" b="b"/>
            <a:pathLst>
              <a:path w="368300" h="274320">
                <a:moveTo>
                  <a:pt x="273557" y="274319"/>
                </a:moveTo>
                <a:lnTo>
                  <a:pt x="292480" y="198475"/>
                </a:lnTo>
                <a:lnTo>
                  <a:pt x="368300" y="179514"/>
                </a:lnTo>
                <a:lnTo>
                  <a:pt x="273557" y="274319"/>
                </a:lnTo>
                <a:lnTo>
                  <a:pt x="0" y="274319"/>
                </a:lnTo>
                <a:lnTo>
                  <a:pt x="0" y="0"/>
                </a:lnTo>
                <a:lnTo>
                  <a:pt x="368300" y="0"/>
                </a:lnTo>
                <a:lnTo>
                  <a:pt x="368300" y="179514"/>
                </a:lnTo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35532" y="710691"/>
            <a:ext cx="2028189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3.  </a:t>
            </a:r>
            <a:r>
              <a:rPr dirty="0" sz="1400" b="1">
                <a:latin typeface="Calibri"/>
                <a:cs typeface="Calibri"/>
              </a:rPr>
              <a:t>PHASE</a:t>
            </a:r>
            <a:r>
              <a:rPr dirty="0" sz="1400" spc="5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D’EXPLOITATION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83221" y="10086466"/>
            <a:ext cx="10287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865"/>
              </a:lnSpc>
            </a:pPr>
            <a:fld id="{81D60167-4931-47E6-BA6A-407CBD079E47}" type="slidenum">
              <a:rPr dirty="0" sz="800">
                <a:latin typeface="Calibri"/>
                <a:cs typeface="Calibri"/>
              </a:rPr>
              <a:t>7</a:t>
            </a:fld>
            <a:endParaRPr sz="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9456" y="937259"/>
          <a:ext cx="7124700" cy="8450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3818"/>
                <a:gridCol w="2604897"/>
                <a:gridCol w="905509"/>
                <a:gridCol w="1260729"/>
                <a:gridCol w="1260601"/>
              </a:tblGrid>
              <a:tr h="166370">
                <a:tc>
                  <a:txBody>
                    <a:bodyPr/>
                    <a:lstStyle/>
                    <a:p>
                      <a:pPr marL="17335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ACTIVITES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TACHES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ENTITES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ts val="117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RESPONSABLES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ts val="123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DATE</a:t>
                      </a:r>
                      <a:r>
                        <a:rPr dirty="0" sz="11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BUTOIR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3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78765" marR="170815" indent="-102235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ati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6383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Interprétation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analyse (identification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problèmes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proposition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solutions) du TdB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7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0985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Détermination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priorisation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activités 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Planning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pour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validation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65100">
                        <a:lnSpc>
                          <a:spcPct val="96300"/>
                        </a:lnSpc>
                        <a:spcBef>
                          <a:spcPts val="31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Chef ZAP (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sous</a:t>
                      </a:r>
                      <a:r>
                        <a:rPr dirty="0" sz="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la 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supervision de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la  CISCO)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Interprétation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analyse</a:t>
                      </a:r>
                      <a:r>
                        <a:rPr dirty="0" sz="1100" spc="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(identification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403225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problèmes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proposition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solutions) du TdB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Ecole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du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TdB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6675" marR="92075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Directeur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d’école,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bureau</a:t>
                      </a:r>
                      <a:r>
                        <a:rPr dirty="0" sz="1100" spc="2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0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Elaboration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PEC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385445">
                        <a:lnSpc>
                          <a:spcPts val="1260"/>
                        </a:lnSpc>
                        <a:spcBef>
                          <a:spcPts val="64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Bureau de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1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AG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FEFFI pour la validation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 PEC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Ecole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47015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Président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FEFFI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22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869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Exploitation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modèle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carte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scolaire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et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Tableau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bord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521334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(Interprétation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indicateurs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analyse)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393700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Equipe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carte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 mois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avant la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77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24790">
                        <a:lnSpc>
                          <a:spcPts val="1260"/>
                        </a:lnSpc>
                        <a:spcBef>
                          <a:spcPts val="64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Rédaction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document diagnostic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réactualisation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Plan Triennal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développement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(PTD)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915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6675" marR="393700">
                        <a:lnSpc>
                          <a:spcPts val="127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Equipe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carte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partir d’1 mois  avant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8191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prochaine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rentrée  scolaire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47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240029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Validation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document diagnostic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 du PTD au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niveau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CETD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5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77800">
                        <a:lnSpc>
                          <a:spcPts val="1260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Staff CISCO,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Equipe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carte  scolaire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CISCO,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>
                        <a:lnSpc>
                          <a:spcPts val="124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CETD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2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1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Envoi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la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au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MEN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17208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document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diagnostic,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PTD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CISCO,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Planning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15900">
                        <a:lnSpc>
                          <a:spcPts val="1270"/>
                        </a:lnSpc>
                        <a:spcBef>
                          <a:spcPts val="64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Equipe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carte  scolaire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9244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3025" marR="64135" indent="40640">
                        <a:lnSpc>
                          <a:spcPts val="126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mise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en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œuvre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187325" indent="-400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l’élaboration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document  diagnostic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34988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l’élaboration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mise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œuvre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PTD des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9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 marR="187325" indent="-400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l’élaboration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document  diagnostic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34988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l’élaboration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et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mise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en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œuvre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du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PTD des</a:t>
                      </a:r>
                      <a:r>
                        <a:rPr dirty="0" sz="11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DREN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SPS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924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Pilotage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des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Planning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Travail</a:t>
                      </a:r>
                      <a:r>
                        <a:rPr dirty="0" sz="11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CISCO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23939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100" spc="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34925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Division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 pédagogie  Cons.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Péd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104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5405" marR="397510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Opérationnalisation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de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la FEFFI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(y  compris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le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PEC)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3829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MEN  DREN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38290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O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ZAP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5405" marR="11938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Dir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co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e/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FEF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ts val="129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DEF/DPE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66675" marR="192405">
                        <a:lnSpc>
                          <a:spcPct val="959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Chaque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entité</a:t>
                      </a:r>
                      <a:r>
                        <a:rPr dirty="0" sz="11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à  son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niveau  respectif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095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0000"/>
                      </a:solidFill>
                      <a:prstDash val="solid"/>
                    </a:lnL>
                    <a:lnR w="6095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06627" y="9379203"/>
            <a:ext cx="6106795" cy="370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PS :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Pour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toutes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questions relatives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à cette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matrice, veuillez contacter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le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Service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de la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Carte Scolaire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de</a:t>
            </a:r>
            <a:r>
              <a:rPr dirty="0" sz="1100" spc="90" b="1">
                <a:solidFill>
                  <a:srgbClr val="868185"/>
                </a:solidFill>
                <a:latin typeface="Calibri"/>
                <a:cs typeface="Calibri"/>
              </a:rPr>
              <a:t>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la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Direction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de la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Planification 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de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l’Education</a:t>
            </a:r>
            <a:r>
              <a:rPr dirty="0" sz="1100" b="1">
                <a:solidFill>
                  <a:srgbClr val="868185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868185"/>
                </a:solidFill>
                <a:latin typeface="Calibri"/>
                <a:cs typeface="Calibri"/>
              </a:rPr>
              <a:t>(DPE)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Rakotovao</dc:creator>
  <dcterms:created xsi:type="dcterms:W3CDTF">2022-09-15T21:45:57Z</dcterms:created>
  <dcterms:modified xsi:type="dcterms:W3CDTF">2022-09-15T21:45:57Z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2022-09-15T00:00:00Z</vt:filetime>
  </property>
</Properties>
</file>